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 id="2147483651" r:id="rId3"/>
  </p:sldMasterIdLst>
  <p:notesMasterIdLst>
    <p:notesMasterId r:id="rId62"/>
  </p:notesMasterIdLst>
  <p:handoutMasterIdLst>
    <p:handoutMasterId r:id="rId63"/>
  </p:handoutMasterIdLst>
  <p:sldIdLst>
    <p:sldId id="285" r:id="rId4"/>
    <p:sldId id="286" r:id="rId5"/>
    <p:sldId id="347" r:id="rId6"/>
    <p:sldId id="291" r:id="rId7"/>
    <p:sldId id="292" r:id="rId8"/>
    <p:sldId id="293" r:id="rId9"/>
    <p:sldId id="346" r:id="rId10"/>
    <p:sldId id="295" r:id="rId11"/>
    <p:sldId id="348" r:id="rId12"/>
    <p:sldId id="294" r:id="rId13"/>
    <p:sldId id="296" r:id="rId14"/>
    <p:sldId id="298" r:id="rId15"/>
    <p:sldId id="349" r:id="rId16"/>
    <p:sldId id="300" r:id="rId17"/>
    <p:sldId id="301" r:id="rId18"/>
    <p:sldId id="302" r:id="rId19"/>
    <p:sldId id="304" r:id="rId20"/>
    <p:sldId id="350" r:id="rId21"/>
    <p:sldId id="305" r:id="rId22"/>
    <p:sldId id="306" r:id="rId23"/>
    <p:sldId id="308" r:id="rId24"/>
    <p:sldId id="351" r:id="rId25"/>
    <p:sldId id="310" r:id="rId26"/>
    <p:sldId id="312" r:id="rId27"/>
    <p:sldId id="313" r:id="rId28"/>
    <p:sldId id="314" r:id="rId29"/>
    <p:sldId id="344" r:id="rId30"/>
    <p:sldId id="316" r:id="rId31"/>
    <p:sldId id="317" r:id="rId32"/>
    <p:sldId id="318" r:id="rId33"/>
    <p:sldId id="319" r:id="rId34"/>
    <p:sldId id="345"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52" r:id="rId49"/>
    <p:sldId id="334" r:id="rId50"/>
    <p:sldId id="335" r:id="rId51"/>
    <p:sldId id="336" r:id="rId52"/>
    <p:sldId id="337" r:id="rId53"/>
    <p:sldId id="338" r:id="rId54"/>
    <p:sldId id="339" r:id="rId55"/>
    <p:sldId id="353" r:id="rId56"/>
    <p:sldId id="340" r:id="rId57"/>
    <p:sldId id="341" r:id="rId58"/>
    <p:sldId id="354" r:id="rId59"/>
    <p:sldId id="342" r:id="rId60"/>
    <p:sldId id="34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16"/>
    <p:restoredTop sz="94153"/>
  </p:normalViewPr>
  <p:slideViewPr>
    <p:cSldViewPr snapToGrid="0" snapToObjects="1">
      <p:cViewPr>
        <p:scale>
          <a:sx n="120" d="100"/>
          <a:sy n="120" d="100"/>
        </p:scale>
        <p:origin x="784" y="144"/>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D12BA4-A4C7-A841-9A43-4823EC42072E}" type="doc">
      <dgm:prSet loTypeId="urn:microsoft.com/office/officeart/2005/8/layout/lProcess3" loCatId="relationship" qsTypeId="urn:microsoft.com/office/officeart/2005/8/quickstyle/simple1" qsCatId="simple" csTypeId="urn:microsoft.com/office/officeart/2005/8/colors/accent1_2" csCatId="accent1" phldr="1"/>
      <dgm:spPr/>
      <dgm:t>
        <a:bodyPr/>
        <a:lstStyle/>
        <a:p>
          <a:endParaRPr lang="en-US"/>
        </a:p>
      </dgm:t>
    </dgm:pt>
    <dgm:pt modelId="{244223FB-2BFA-3640-8F29-8974D406269C}">
      <dgm:prSet custT="1"/>
      <dgm:spPr/>
      <dgm:t>
        <a:bodyPr/>
        <a:lstStyle/>
        <a:p>
          <a:r>
            <a:rPr lang="en-US" sz="1600" dirty="0"/>
            <a:t>Challenge</a:t>
          </a:r>
        </a:p>
      </dgm:t>
    </dgm:pt>
    <dgm:pt modelId="{A6B6CD48-712A-CE47-9BD9-E6F223DD66AE}" type="parTrans" cxnId="{252A555A-1759-6E48-B192-A227CCBD6F72}">
      <dgm:prSet/>
      <dgm:spPr/>
      <dgm:t>
        <a:bodyPr/>
        <a:lstStyle/>
        <a:p>
          <a:endParaRPr lang="en-US" sz="1600"/>
        </a:p>
      </dgm:t>
    </dgm:pt>
    <dgm:pt modelId="{E3344111-3DC6-1F41-A514-8CFB689744DB}" type="sibTrans" cxnId="{252A555A-1759-6E48-B192-A227CCBD6F72}">
      <dgm:prSet/>
      <dgm:spPr/>
      <dgm:t>
        <a:bodyPr/>
        <a:lstStyle/>
        <a:p>
          <a:endParaRPr lang="en-US" sz="1600"/>
        </a:p>
      </dgm:t>
    </dgm:pt>
    <dgm:pt modelId="{AEF2D481-263E-BB4B-BD19-BBD67CEB36AB}">
      <dgm:prSet custT="1"/>
      <dgm:spPr/>
      <dgm:t>
        <a:bodyPr/>
        <a:lstStyle/>
        <a:p>
          <a:r>
            <a:rPr lang="en-US" sz="1600" dirty="0"/>
            <a:t>Economic</a:t>
          </a:r>
        </a:p>
      </dgm:t>
    </dgm:pt>
    <dgm:pt modelId="{AB7DEE66-7918-DF4C-9A6A-13DB5A7C0121}" type="parTrans" cxnId="{3FC01FC7-2A28-3A4D-B964-FA98BA6ADC70}">
      <dgm:prSet/>
      <dgm:spPr/>
      <dgm:t>
        <a:bodyPr/>
        <a:lstStyle/>
        <a:p>
          <a:endParaRPr lang="en-US" sz="1600"/>
        </a:p>
      </dgm:t>
    </dgm:pt>
    <dgm:pt modelId="{73711614-C2BC-B44A-8EEF-3615B2E0B869}" type="sibTrans" cxnId="{3FC01FC7-2A28-3A4D-B964-FA98BA6ADC70}">
      <dgm:prSet/>
      <dgm:spPr/>
      <dgm:t>
        <a:bodyPr/>
        <a:lstStyle/>
        <a:p>
          <a:endParaRPr lang="en-US" sz="1600"/>
        </a:p>
      </dgm:t>
    </dgm:pt>
    <dgm:pt modelId="{28D2B943-4B48-344D-A327-26AB56A99E75}">
      <dgm:prSet custT="1"/>
      <dgm:spPr/>
      <dgm:t>
        <a:bodyPr/>
        <a:lstStyle/>
        <a:p>
          <a:r>
            <a:rPr lang="en-US" sz="1600" dirty="0"/>
            <a:t>Barriers</a:t>
          </a:r>
        </a:p>
      </dgm:t>
    </dgm:pt>
    <dgm:pt modelId="{15311C17-4661-8745-8DDA-7D255FA29E4B}" type="parTrans" cxnId="{3AE5A338-0BB3-7D46-945A-5E5C3A25AA86}">
      <dgm:prSet/>
      <dgm:spPr/>
      <dgm:t>
        <a:bodyPr/>
        <a:lstStyle/>
        <a:p>
          <a:endParaRPr lang="en-US" sz="1600"/>
        </a:p>
      </dgm:t>
    </dgm:pt>
    <dgm:pt modelId="{B0BCB990-6A03-794C-B737-EBB3DFEF165A}" type="sibTrans" cxnId="{3AE5A338-0BB3-7D46-945A-5E5C3A25AA86}">
      <dgm:prSet/>
      <dgm:spPr/>
      <dgm:t>
        <a:bodyPr/>
        <a:lstStyle/>
        <a:p>
          <a:endParaRPr lang="en-US" sz="1600"/>
        </a:p>
      </dgm:t>
    </dgm:pt>
    <dgm:pt modelId="{7969603C-4B5F-7444-AEDB-C94A268F1195}">
      <dgm:prSet custT="1"/>
      <dgm:spPr/>
      <dgm:t>
        <a:bodyPr/>
        <a:lstStyle/>
        <a:p>
          <a:r>
            <a:rPr lang="en-US" sz="1600" dirty="0"/>
            <a:t>Gaps</a:t>
          </a:r>
        </a:p>
      </dgm:t>
    </dgm:pt>
    <dgm:pt modelId="{DBC25778-17B7-1F43-A162-DEF8F4D3ED91}" type="parTrans" cxnId="{78187F35-A8B5-174E-BC39-216F764CA772}">
      <dgm:prSet/>
      <dgm:spPr/>
      <dgm:t>
        <a:bodyPr/>
        <a:lstStyle/>
        <a:p>
          <a:endParaRPr lang="en-US" sz="1600"/>
        </a:p>
      </dgm:t>
    </dgm:pt>
    <dgm:pt modelId="{AC726F55-81E0-E842-A452-AFF3863ED39E}" type="sibTrans" cxnId="{78187F35-A8B5-174E-BC39-216F764CA772}">
      <dgm:prSet/>
      <dgm:spPr/>
      <dgm:t>
        <a:bodyPr/>
        <a:lstStyle/>
        <a:p>
          <a:endParaRPr lang="en-US" sz="1600"/>
        </a:p>
      </dgm:t>
    </dgm:pt>
    <dgm:pt modelId="{3D02D20E-3E8E-024C-AD37-B2C8997C6096}">
      <dgm:prSet custT="1"/>
      <dgm:spPr/>
      <dgm:t>
        <a:bodyPr/>
        <a:lstStyle/>
        <a:p>
          <a:r>
            <a:rPr lang="en-US" sz="1600" dirty="0"/>
            <a:t>Analytics</a:t>
          </a:r>
        </a:p>
      </dgm:t>
    </dgm:pt>
    <dgm:pt modelId="{EBEA6C98-19B0-6E41-8466-88600CEE658F}" type="parTrans" cxnId="{07A14C21-0062-2A48-938A-8BC2FE30459D}">
      <dgm:prSet/>
      <dgm:spPr/>
      <dgm:t>
        <a:bodyPr/>
        <a:lstStyle/>
        <a:p>
          <a:endParaRPr lang="en-US" sz="1600"/>
        </a:p>
      </dgm:t>
    </dgm:pt>
    <dgm:pt modelId="{08A168CA-9DDE-B247-BFA5-50C0D4D5F997}" type="sibTrans" cxnId="{07A14C21-0062-2A48-938A-8BC2FE30459D}">
      <dgm:prSet/>
      <dgm:spPr/>
      <dgm:t>
        <a:bodyPr/>
        <a:lstStyle/>
        <a:p>
          <a:endParaRPr lang="en-US" sz="1600"/>
        </a:p>
      </dgm:t>
    </dgm:pt>
    <dgm:pt modelId="{F79B690A-F278-184B-85C8-27D37B748B5A}">
      <dgm:prSet custT="1"/>
      <dgm:spPr/>
      <dgm:t>
        <a:bodyPr/>
        <a:lstStyle/>
        <a:p>
          <a:r>
            <a:rPr lang="en-US" sz="1600" dirty="0"/>
            <a:t>Influence</a:t>
          </a:r>
        </a:p>
      </dgm:t>
    </dgm:pt>
    <dgm:pt modelId="{E151B1B8-B560-0E43-9F9D-A3BAF3F983F3}" type="parTrans" cxnId="{D28A7F03-AAB7-A44F-8825-C296B21FC5F6}">
      <dgm:prSet/>
      <dgm:spPr/>
      <dgm:t>
        <a:bodyPr/>
        <a:lstStyle/>
        <a:p>
          <a:endParaRPr lang="en-US" sz="1600"/>
        </a:p>
      </dgm:t>
    </dgm:pt>
    <dgm:pt modelId="{9220D97F-253A-2E4F-9E37-2556F805B670}" type="sibTrans" cxnId="{D28A7F03-AAB7-A44F-8825-C296B21FC5F6}">
      <dgm:prSet/>
      <dgm:spPr/>
      <dgm:t>
        <a:bodyPr/>
        <a:lstStyle/>
        <a:p>
          <a:endParaRPr lang="en-US" sz="1600"/>
        </a:p>
      </dgm:t>
    </dgm:pt>
    <dgm:pt modelId="{26B76C0A-48E3-284F-96B5-FB34A3AABAD5}">
      <dgm:prSet custT="1"/>
      <dgm:spPr/>
      <dgm:t>
        <a:bodyPr/>
        <a:lstStyle/>
        <a:p>
          <a:r>
            <a:rPr lang="en-US" sz="1600" dirty="0"/>
            <a:t>What are the challenges faced by the business today? </a:t>
          </a:r>
        </a:p>
      </dgm:t>
    </dgm:pt>
    <dgm:pt modelId="{11F27CAA-8E08-044D-AEF3-E116E11AB9D4}" type="parTrans" cxnId="{268B23F6-78FC-2743-A5B4-AA87FD03F7CC}">
      <dgm:prSet/>
      <dgm:spPr/>
      <dgm:t>
        <a:bodyPr/>
        <a:lstStyle/>
        <a:p>
          <a:endParaRPr lang="en-US" sz="1600"/>
        </a:p>
      </dgm:t>
    </dgm:pt>
    <dgm:pt modelId="{15F0DE23-CF83-E94A-BD2B-C64C1BBD675E}" type="sibTrans" cxnId="{268B23F6-78FC-2743-A5B4-AA87FD03F7CC}">
      <dgm:prSet/>
      <dgm:spPr/>
      <dgm:t>
        <a:bodyPr/>
        <a:lstStyle/>
        <a:p>
          <a:endParaRPr lang="en-US" sz="1600"/>
        </a:p>
      </dgm:t>
    </dgm:pt>
    <dgm:pt modelId="{492AF13F-20AA-8D4A-BF3D-3ECE9319AC7D}">
      <dgm:prSet custT="1"/>
      <dgm:spPr/>
      <dgm:t>
        <a:bodyPr/>
        <a:lstStyle/>
        <a:p>
          <a:r>
            <a:rPr lang="en-US" sz="1600" dirty="0"/>
            <a:t>What are the economic levers for impact? </a:t>
          </a:r>
        </a:p>
      </dgm:t>
    </dgm:pt>
    <dgm:pt modelId="{A92088F9-EE85-3F4D-9627-794F4F290E8D}" type="parTrans" cxnId="{8FC12098-5EA2-CF40-BB7A-96CD5BE1E48C}">
      <dgm:prSet/>
      <dgm:spPr/>
      <dgm:t>
        <a:bodyPr/>
        <a:lstStyle/>
        <a:p>
          <a:endParaRPr lang="en-US" sz="1600"/>
        </a:p>
      </dgm:t>
    </dgm:pt>
    <dgm:pt modelId="{32BC4C22-9447-0241-9812-DF4B3DD39B0A}" type="sibTrans" cxnId="{8FC12098-5EA2-CF40-BB7A-96CD5BE1E48C}">
      <dgm:prSet/>
      <dgm:spPr/>
      <dgm:t>
        <a:bodyPr/>
        <a:lstStyle/>
        <a:p>
          <a:endParaRPr lang="en-US" sz="1600"/>
        </a:p>
      </dgm:t>
    </dgm:pt>
    <dgm:pt modelId="{92B8039C-198A-1344-8B5F-82F78C5107BA}">
      <dgm:prSet custT="1"/>
      <dgm:spPr/>
      <dgm:t>
        <a:bodyPr/>
        <a:lstStyle/>
        <a:p>
          <a:r>
            <a:rPr lang="en-US" sz="1600" dirty="0"/>
            <a:t>What are the barriers in play that stop us from simply resolving the situation? </a:t>
          </a:r>
        </a:p>
      </dgm:t>
    </dgm:pt>
    <dgm:pt modelId="{973BE580-3C52-544F-B490-0C7AFC134A34}" type="parTrans" cxnId="{ED695860-AB03-AE46-BB91-C4EAA31E5FB0}">
      <dgm:prSet/>
      <dgm:spPr/>
      <dgm:t>
        <a:bodyPr/>
        <a:lstStyle/>
        <a:p>
          <a:endParaRPr lang="en-US" sz="1600"/>
        </a:p>
      </dgm:t>
    </dgm:pt>
    <dgm:pt modelId="{50D7E881-8D25-2B4B-9F55-7F7DEFD767D8}" type="sibTrans" cxnId="{ED695860-AB03-AE46-BB91-C4EAA31E5FB0}">
      <dgm:prSet/>
      <dgm:spPr/>
      <dgm:t>
        <a:bodyPr/>
        <a:lstStyle/>
        <a:p>
          <a:endParaRPr lang="en-US" sz="1600"/>
        </a:p>
      </dgm:t>
    </dgm:pt>
    <dgm:pt modelId="{320ECB11-A553-224F-BF03-E1FFF0B0B115}">
      <dgm:prSet custT="1"/>
      <dgm:spPr/>
      <dgm:t>
        <a:bodyPr/>
        <a:lstStyle/>
        <a:p>
          <a:r>
            <a:rPr lang="en-US" sz="1600" dirty="0"/>
            <a:t>What information gap, if we could address it, would influence each economic lever? </a:t>
          </a:r>
        </a:p>
      </dgm:t>
    </dgm:pt>
    <dgm:pt modelId="{F85534F2-209B-414D-A517-09E89E632E00}" type="parTrans" cxnId="{023A09FE-61F9-4440-B228-FD7B2A0EF83B}">
      <dgm:prSet/>
      <dgm:spPr/>
      <dgm:t>
        <a:bodyPr/>
        <a:lstStyle/>
        <a:p>
          <a:endParaRPr lang="en-US" sz="1600"/>
        </a:p>
      </dgm:t>
    </dgm:pt>
    <dgm:pt modelId="{897E8C20-1AF0-E349-A512-434907E8A4C0}" type="sibTrans" cxnId="{023A09FE-61F9-4440-B228-FD7B2A0EF83B}">
      <dgm:prSet/>
      <dgm:spPr/>
      <dgm:t>
        <a:bodyPr/>
        <a:lstStyle/>
        <a:p>
          <a:endParaRPr lang="en-US" sz="1600"/>
        </a:p>
      </dgm:t>
    </dgm:pt>
    <dgm:pt modelId="{100F09E7-A86E-934E-A8A4-D036DEFFEA58}">
      <dgm:prSet custT="1"/>
      <dgm:spPr/>
      <dgm:t>
        <a:bodyPr/>
        <a:lstStyle/>
        <a:p>
          <a:r>
            <a:rPr lang="en-US" sz="1600" dirty="0"/>
            <a:t>What approach matches the problem best – descriptive, predictive, prescriptive? </a:t>
          </a:r>
        </a:p>
      </dgm:t>
    </dgm:pt>
    <dgm:pt modelId="{A545852A-D43F-B049-9BA5-78214E992BDB}" type="parTrans" cxnId="{141F4155-083B-8747-9360-C2A3FD462DA0}">
      <dgm:prSet/>
      <dgm:spPr/>
      <dgm:t>
        <a:bodyPr/>
        <a:lstStyle/>
        <a:p>
          <a:endParaRPr lang="en-US" sz="1600"/>
        </a:p>
      </dgm:t>
    </dgm:pt>
    <dgm:pt modelId="{081BC278-FAE6-954F-8407-DEDBE5E8D40E}" type="sibTrans" cxnId="{141F4155-083B-8747-9360-C2A3FD462DA0}">
      <dgm:prSet/>
      <dgm:spPr/>
      <dgm:t>
        <a:bodyPr/>
        <a:lstStyle/>
        <a:p>
          <a:endParaRPr lang="en-US" sz="1600"/>
        </a:p>
      </dgm:t>
    </dgm:pt>
    <dgm:pt modelId="{93FE38C1-7808-2246-9D8D-F058BD7E00A7}">
      <dgm:prSet custT="1"/>
      <dgm:spPr/>
      <dgm:t>
        <a:bodyPr/>
        <a:lstStyle/>
        <a:p>
          <a:r>
            <a:rPr lang="en-US" sz="1600" dirty="0"/>
            <a:t>Does problem posed by client require refinement, breakdown, expansion, pivot from symptom to root cause, from incremental to breakthrough?</a:t>
          </a:r>
        </a:p>
      </dgm:t>
    </dgm:pt>
    <dgm:pt modelId="{FB53BEAD-4624-A143-B896-FC70E7B4C951}" type="parTrans" cxnId="{B9A97E3D-A498-AD45-95E2-004A13257579}">
      <dgm:prSet/>
      <dgm:spPr/>
      <dgm:t>
        <a:bodyPr/>
        <a:lstStyle/>
        <a:p>
          <a:endParaRPr lang="en-US" sz="1600"/>
        </a:p>
      </dgm:t>
    </dgm:pt>
    <dgm:pt modelId="{DDEB53A0-4C0F-E34B-A0D5-418928831FB4}" type="sibTrans" cxnId="{B9A97E3D-A498-AD45-95E2-004A13257579}">
      <dgm:prSet/>
      <dgm:spPr/>
      <dgm:t>
        <a:bodyPr/>
        <a:lstStyle/>
        <a:p>
          <a:endParaRPr lang="en-US" sz="1600"/>
        </a:p>
      </dgm:t>
    </dgm:pt>
    <dgm:pt modelId="{13EECDA3-E03F-4542-8F92-449D3C1DE8A7}" type="pres">
      <dgm:prSet presAssocID="{3CD12BA4-A4C7-A841-9A43-4823EC42072E}" presName="Name0" presStyleCnt="0">
        <dgm:presLayoutVars>
          <dgm:chPref val="3"/>
          <dgm:dir/>
          <dgm:animLvl val="lvl"/>
          <dgm:resizeHandles/>
        </dgm:presLayoutVars>
      </dgm:prSet>
      <dgm:spPr/>
    </dgm:pt>
    <dgm:pt modelId="{64062B47-74F0-5B4D-BA98-69ED444F7E8C}" type="pres">
      <dgm:prSet presAssocID="{244223FB-2BFA-3640-8F29-8974D406269C}" presName="horFlow" presStyleCnt="0"/>
      <dgm:spPr/>
    </dgm:pt>
    <dgm:pt modelId="{733EE29C-FEF1-204C-AFF6-C8755EAC5D33}" type="pres">
      <dgm:prSet presAssocID="{244223FB-2BFA-3640-8F29-8974D406269C}" presName="bigChev" presStyleLbl="node1" presStyleIdx="0" presStyleCnt="6"/>
      <dgm:spPr/>
    </dgm:pt>
    <dgm:pt modelId="{C9204E0F-0963-DE4F-8D50-8D4462F5BC03}" type="pres">
      <dgm:prSet presAssocID="{11F27CAA-8E08-044D-AEF3-E116E11AB9D4}" presName="parTrans" presStyleCnt="0"/>
      <dgm:spPr/>
    </dgm:pt>
    <dgm:pt modelId="{B7EFDB25-37D7-7E44-BFD2-9B269EA025E3}" type="pres">
      <dgm:prSet presAssocID="{26B76C0A-48E3-284F-96B5-FB34A3AABAD5}" presName="node" presStyleLbl="alignAccFollowNode1" presStyleIdx="0" presStyleCnt="6" custScaleX="672319">
        <dgm:presLayoutVars>
          <dgm:bulletEnabled val="1"/>
        </dgm:presLayoutVars>
      </dgm:prSet>
      <dgm:spPr/>
    </dgm:pt>
    <dgm:pt modelId="{E916D8AA-6CBB-3A4E-9CE4-1D9853E7AE26}" type="pres">
      <dgm:prSet presAssocID="{244223FB-2BFA-3640-8F29-8974D406269C}" presName="vSp" presStyleCnt="0"/>
      <dgm:spPr/>
    </dgm:pt>
    <dgm:pt modelId="{404CC1C2-6537-2D49-B7E9-528981271D84}" type="pres">
      <dgm:prSet presAssocID="{AEF2D481-263E-BB4B-BD19-BBD67CEB36AB}" presName="horFlow" presStyleCnt="0"/>
      <dgm:spPr/>
    </dgm:pt>
    <dgm:pt modelId="{FC2665C6-C1B1-A54B-9B44-C953A0EAF154}" type="pres">
      <dgm:prSet presAssocID="{AEF2D481-263E-BB4B-BD19-BBD67CEB36AB}" presName="bigChev" presStyleLbl="node1" presStyleIdx="1" presStyleCnt="6"/>
      <dgm:spPr/>
    </dgm:pt>
    <dgm:pt modelId="{779DE783-6D64-CF42-86A8-CFA845CF86A6}" type="pres">
      <dgm:prSet presAssocID="{A92088F9-EE85-3F4D-9627-794F4F290E8D}" presName="parTrans" presStyleCnt="0"/>
      <dgm:spPr/>
    </dgm:pt>
    <dgm:pt modelId="{B699EC92-5380-9044-9B14-5343F8FDE8BE}" type="pres">
      <dgm:prSet presAssocID="{492AF13F-20AA-8D4A-BF3D-3ECE9319AC7D}" presName="node" presStyleLbl="alignAccFollowNode1" presStyleIdx="1" presStyleCnt="6" custScaleX="672319">
        <dgm:presLayoutVars>
          <dgm:bulletEnabled val="1"/>
        </dgm:presLayoutVars>
      </dgm:prSet>
      <dgm:spPr/>
    </dgm:pt>
    <dgm:pt modelId="{50A6C670-A3D6-3A4A-8F8D-528020FFE3A5}" type="pres">
      <dgm:prSet presAssocID="{AEF2D481-263E-BB4B-BD19-BBD67CEB36AB}" presName="vSp" presStyleCnt="0"/>
      <dgm:spPr/>
    </dgm:pt>
    <dgm:pt modelId="{7CE9B55C-1719-AB46-B6CE-D853A2CDB209}" type="pres">
      <dgm:prSet presAssocID="{28D2B943-4B48-344D-A327-26AB56A99E75}" presName="horFlow" presStyleCnt="0"/>
      <dgm:spPr/>
    </dgm:pt>
    <dgm:pt modelId="{CCB29109-6828-4B44-A36B-6766A188E268}" type="pres">
      <dgm:prSet presAssocID="{28D2B943-4B48-344D-A327-26AB56A99E75}" presName="bigChev" presStyleLbl="node1" presStyleIdx="2" presStyleCnt="6"/>
      <dgm:spPr/>
    </dgm:pt>
    <dgm:pt modelId="{E0EBEE38-8131-7E43-A571-B142620F7C92}" type="pres">
      <dgm:prSet presAssocID="{973BE580-3C52-544F-B490-0C7AFC134A34}" presName="parTrans" presStyleCnt="0"/>
      <dgm:spPr/>
    </dgm:pt>
    <dgm:pt modelId="{9D07CC1C-6E21-3145-B0FE-12C6C76B845C}" type="pres">
      <dgm:prSet presAssocID="{92B8039C-198A-1344-8B5F-82F78C5107BA}" presName="node" presStyleLbl="alignAccFollowNode1" presStyleIdx="2" presStyleCnt="6" custScaleX="672319">
        <dgm:presLayoutVars>
          <dgm:bulletEnabled val="1"/>
        </dgm:presLayoutVars>
      </dgm:prSet>
      <dgm:spPr/>
    </dgm:pt>
    <dgm:pt modelId="{C7BFD097-8C89-E74B-A78E-3034B577B69A}" type="pres">
      <dgm:prSet presAssocID="{28D2B943-4B48-344D-A327-26AB56A99E75}" presName="vSp" presStyleCnt="0"/>
      <dgm:spPr/>
    </dgm:pt>
    <dgm:pt modelId="{10080328-4DA2-E445-9F20-BEC4F15CC64A}" type="pres">
      <dgm:prSet presAssocID="{7969603C-4B5F-7444-AEDB-C94A268F1195}" presName="horFlow" presStyleCnt="0"/>
      <dgm:spPr/>
    </dgm:pt>
    <dgm:pt modelId="{0D544673-49F2-B744-B165-879F2B0E2C0E}" type="pres">
      <dgm:prSet presAssocID="{7969603C-4B5F-7444-AEDB-C94A268F1195}" presName="bigChev" presStyleLbl="node1" presStyleIdx="3" presStyleCnt="6"/>
      <dgm:spPr/>
    </dgm:pt>
    <dgm:pt modelId="{6C135268-5C05-B34F-9569-5F0ED4069BF2}" type="pres">
      <dgm:prSet presAssocID="{F85534F2-209B-414D-A517-09E89E632E00}" presName="parTrans" presStyleCnt="0"/>
      <dgm:spPr/>
    </dgm:pt>
    <dgm:pt modelId="{C44827B7-2810-FE46-830A-44D7C0D45D73}" type="pres">
      <dgm:prSet presAssocID="{320ECB11-A553-224F-BF03-E1FFF0B0B115}" presName="node" presStyleLbl="alignAccFollowNode1" presStyleIdx="3" presStyleCnt="6" custScaleX="672319">
        <dgm:presLayoutVars>
          <dgm:bulletEnabled val="1"/>
        </dgm:presLayoutVars>
      </dgm:prSet>
      <dgm:spPr/>
    </dgm:pt>
    <dgm:pt modelId="{DE03AFD5-BC7A-374B-9B83-BAA698B456C6}" type="pres">
      <dgm:prSet presAssocID="{7969603C-4B5F-7444-AEDB-C94A268F1195}" presName="vSp" presStyleCnt="0"/>
      <dgm:spPr/>
    </dgm:pt>
    <dgm:pt modelId="{23114894-1038-D946-97DB-C152D4CAA6C1}" type="pres">
      <dgm:prSet presAssocID="{3D02D20E-3E8E-024C-AD37-B2C8997C6096}" presName="horFlow" presStyleCnt="0"/>
      <dgm:spPr/>
    </dgm:pt>
    <dgm:pt modelId="{6AF3367C-9880-E743-AFF2-D90DF09B2E46}" type="pres">
      <dgm:prSet presAssocID="{3D02D20E-3E8E-024C-AD37-B2C8997C6096}" presName="bigChev" presStyleLbl="node1" presStyleIdx="4" presStyleCnt="6"/>
      <dgm:spPr/>
    </dgm:pt>
    <dgm:pt modelId="{28F17157-DC68-A143-81DE-36C9D9029D5E}" type="pres">
      <dgm:prSet presAssocID="{A545852A-D43F-B049-9BA5-78214E992BDB}" presName="parTrans" presStyleCnt="0"/>
      <dgm:spPr/>
    </dgm:pt>
    <dgm:pt modelId="{C8C1064A-E1A7-2E47-AB1C-66E1C5D6DE65}" type="pres">
      <dgm:prSet presAssocID="{100F09E7-A86E-934E-A8A4-D036DEFFEA58}" presName="node" presStyleLbl="alignAccFollowNode1" presStyleIdx="4" presStyleCnt="6" custScaleX="672319">
        <dgm:presLayoutVars>
          <dgm:bulletEnabled val="1"/>
        </dgm:presLayoutVars>
      </dgm:prSet>
      <dgm:spPr/>
    </dgm:pt>
    <dgm:pt modelId="{7552CD46-A60E-A846-A4B6-1A7A30E64B06}" type="pres">
      <dgm:prSet presAssocID="{3D02D20E-3E8E-024C-AD37-B2C8997C6096}" presName="vSp" presStyleCnt="0"/>
      <dgm:spPr/>
    </dgm:pt>
    <dgm:pt modelId="{088068E5-0C01-CC4D-8301-FD0C7996B20A}" type="pres">
      <dgm:prSet presAssocID="{F79B690A-F278-184B-85C8-27D37B748B5A}" presName="horFlow" presStyleCnt="0"/>
      <dgm:spPr/>
    </dgm:pt>
    <dgm:pt modelId="{C71AA3FF-3B9D-FF4C-9033-2E0A60A644BC}" type="pres">
      <dgm:prSet presAssocID="{F79B690A-F278-184B-85C8-27D37B748B5A}" presName="bigChev" presStyleLbl="node1" presStyleIdx="5" presStyleCnt="6"/>
      <dgm:spPr/>
    </dgm:pt>
    <dgm:pt modelId="{C3928127-0948-BD4A-BE0F-7EF3ACECEF94}" type="pres">
      <dgm:prSet presAssocID="{FB53BEAD-4624-A143-B896-FC70E7B4C951}" presName="parTrans" presStyleCnt="0"/>
      <dgm:spPr/>
    </dgm:pt>
    <dgm:pt modelId="{92225E35-B399-E144-BFAE-EC69C718EEA8}" type="pres">
      <dgm:prSet presAssocID="{93FE38C1-7808-2246-9D8D-F058BD7E00A7}" presName="node" presStyleLbl="alignAccFollowNode1" presStyleIdx="5" presStyleCnt="6" custScaleX="672319">
        <dgm:presLayoutVars>
          <dgm:bulletEnabled val="1"/>
        </dgm:presLayoutVars>
      </dgm:prSet>
      <dgm:spPr/>
    </dgm:pt>
  </dgm:ptLst>
  <dgm:cxnLst>
    <dgm:cxn modelId="{D28A7F03-AAB7-A44F-8825-C296B21FC5F6}" srcId="{3CD12BA4-A4C7-A841-9A43-4823EC42072E}" destId="{F79B690A-F278-184B-85C8-27D37B748B5A}" srcOrd="5" destOrd="0" parTransId="{E151B1B8-B560-0E43-9F9D-A3BAF3F983F3}" sibTransId="{9220D97F-253A-2E4F-9E37-2556F805B670}"/>
    <dgm:cxn modelId="{07A14C21-0062-2A48-938A-8BC2FE30459D}" srcId="{3CD12BA4-A4C7-A841-9A43-4823EC42072E}" destId="{3D02D20E-3E8E-024C-AD37-B2C8997C6096}" srcOrd="4" destOrd="0" parTransId="{EBEA6C98-19B0-6E41-8466-88600CEE658F}" sibTransId="{08A168CA-9DDE-B247-BFA5-50C0D4D5F997}"/>
    <dgm:cxn modelId="{C9A2DB27-10B6-964A-A77C-36DB67090D7F}" type="presOf" srcId="{492AF13F-20AA-8D4A-BF3D-3ECE9319AC7D}" destId="{B699EC92-5380-9044-9B14-5343F8FDE8BE}" srcOrd="0" destOrd="0" presId="urn:microsoft.com/office/officeart/2005/8/layout/lProcess3"/>
    <dgm:cxn modelId="{78187F35-A8B5-174E-BC39-216F764CA772}" srcId="{3CD12BA4-A4C7-A841-9A43-4823EC42072E}" destId="{7969603C-4B5F-7444-AEDB-C94A268F1195}" srcOrd="3" destOrd="0" parTransId="{DBC25778-17B7-1F43-A162-DEF8F4D3ED91}" sibTransId="{AC726F55-81E0-E842-A452-AFF3863ED39E}"/>
    <dgm:cxn modelId="{3AE5A338-0BB3-7D46-945A-5E5C3A25AA86}" srcId="{3CD12BA4-A4C7-A841-9A43-4823EC42072E}" destId="{28D2B943-4B48-344D-A327-26AB56A99E75}" srcOrd="2" destOrd="0" parTransId="{15311C17-4661-8745-8DDA-7D255FA29E4B}" sibTransId="{B0BCB990-6A03-794C-B737-EBB3DFEF165A}"/>
    <dgm:cxn modelId="{D223703A-6E11-8041-8AFE-C30A0B672477}" type="presOf" srcId="{100F09E7-A86E-934E-A8A4-D036DEFFEA58}" destId="{C8C1064A-E1A7-2E47-AB1C-66E1C5D6DE65}" srcOrd="0" destOrd="0" presId="urn:microsoft.com/office/officeart/2005/8/layout/lProcess3"/>
    <dgm:cxn modelId="{B9E3753B-A5EB-7448-9513-6A68C8916367}" type="presOf" srcId="{7969603C-4B5F-7444-AEDB-C94A268F1195}" destId="{0D544673-49F2-B744-B165-879F2B0E2C0E}" srcOrd="0" destOrd="0" presId="urn:microsoft.com/office/officeart/2005/8/layout/lProcess3"/>
    <dgm:cxn modelId="{B9A97E3D-A498-AD45-95E2-004A13257579}" srcId="{F79B690A-F278-184B-85C8-27D37B748B5A}" destId="{93FE38C1-7808-2246-9D8D-F058BD7E00A7}" srcOrd="0" destOrd="0" parTransId="{FB53BEAD-4624-A143-B896-FC70E7B4C951}" sibTransId="{DDEB53A0-4C0F-E34B-A0D5-418928831FB4}"/>
    <dgm:cxn modelId="{1FDC6143-9369-A041-9E23-CEDA16BDFF36}" type="presOf" srcId="{28D2B943-4B48-344D-A327-26AB56A99E75}" destId="{CCB29109-6828-4B44-A36B-6766A188E268}" srcOrd="0" destOrd="0" presId="urn:microsoft.com/office/officeart/2005/8/layout/lProcess3"/>
    <dgm:cxn modelId="{141F4155-083B-8747-9360-C2A3FD462DA0}" srcId="{3D02D20E-3E8E-024C-AD37-B2C8997C6096}" destId="{100F09E7-A86E-934E-A8A4-D036DEFFEA58}" srcOrd="0" destOrd="0" parTransId="{A545852A-D43F-B049-9BA5-78214E992BDB}" sibTransId="{081BC278-FAE6-954F-8407-DEDBE5E8D40E}"/>
    <dgm:cxn modelId="{D74A2258-A411-CC4E-97A1-424D6CC59547}" type="presOf" srcId="{93FE38C1-7808-2246-9D8D-F058BD7E00A7}" destId="{92225E35-B399-E144-BFAE-EC69C718EEA8}" srcOrd="0" destOrd="0" presId="urn:microsoft.com/office/officeart/2005/8/layout/lProcess3"/>
    <dgm:cxn modelId="{252A555A-1759-6E48-B192-A227CCBD6F72}" srcId="{3CD12BA4-A4C7-A841-9A43-4823EC42072E}" destId="{244223FB-2BFA-3640-8F29-8974D406269C}" srcOrd="0" destOrd="0" parTransId="{A6B6CD48-712A-CE47-9BD9-E6F223DD66AE}" sibTransId="{E3344111-3DC6-1F41-A514-8CFB689744DB}"/>
    <dgm:cxn modelId="{1182695E-947F-9F4D-BCEA-81FF815583F7}" type="presOf" srcId="{244223FB-2BFA-3640-8F29-8974D406269C}" destId="{733EE29C-FEF1-204C-AFF6-C8755EAC5D33}" srcOrd="0" destOrd="0" presId="urn:microsoft.com/office/officeart/2005/8/layout/lProcess3"/>
    <dgm:cxn modelId="{ED695860-AB03-AE46-BB91-C4EAA31E5FB0}" srcId="{28D2B943-4B48-344D-A327-26AB56A99E75}" destId="{92B8039C-198A-1344-8B5F-82F78C5107BA}" srcOrd="0" destOrd="0" parTransId="{973BE580-3C52-544F-B490-0C7AFC134A34}" sibTransId="{50D7E881-8D25-2B4B-9F55-7F7DEFD767D8}"/>
    <dgm:cxn modelId="{505B8167-5E81-8D4E-AF90-28FEEB1E5321}" type="presOf" srcId="{AEF2D481-263E-BB4B-BD19-BBD67CEB36AB}" destId="{FC2665C6-C1B1-A54B-9B44-C953A0EAF154}" srcOrd="0" destOrd="0" presId="urn:microsoft.com/office/officeart/2005/8/layout/lProcess3"/>
    <dgm:cxn modelId="{CC3B5769-C789-ED47-9759-F99F6848A784}" type="presOf" srcId="{3D02D20E-3E8E-024C-AD37-B2C8997C6096}" destId="{6AF3367C-9880-E743-AFF2-D90DF09B2E46}" srcOrd="0" destOrd="0" presId="urn:microsoft.com/office/officeart/2005/8/layout/lProcess3"/>
    <dgm:cxn modelId="{8FC12098-5EA2-CF40-BB7A-96CD5BE1E48C}" srcId="{AEF2D481-263E-BB4B-BD19-BBD67CEB36AB}" destId="{492AF13F-20AA-8D4A-BF3D-3ECE9319AC7D}" srcOrd="0" destOrd="0" parTransId="{A92088F9-EE85-3F4D-9627-794F4F290E8D}" sibTransId="{32BC4C22-9447-0241-9812-DF4B3DD39B0A}"/>
    <dgm:cxn modelId="{F34AA5A5-456A-554F-BDEE-C012D0017595}" type="presOf" srcId="{26B76C0A-48E3-284F-96B5-FB34A3AABAD5}" destId="{B7EFDB25-37D7-7E44-BFD2-9B269EA025E3}" srcOrd="0" destOrd="0" presId="urn:microsoft.com/office/officeart/2005/8/layout/lProcess3"/>
    <dgm:cxn modelId="{F2BDE9C3-C39C-8C4C-ADE7-FCF7E39F3C99}" type="presOf" srcId="{320ECB11-A553-224F-BF03-E1FFF0B0B115}" destId="{C44827B7-2810-FE46-830A-44D7C0D45D73}" srcOrd="0" destOrd="0" presId="urn:microsoft.com/office/officeart/2005/8/layout/lProcess3"/>
    <dgm:cxn modelId="{3FC01FC7-2A28-3A4D-B964-FA98BA6ADC70}" srcId="{3CD12BA4-A4C7-A841-9A43-4823EC42072E}" destId="{AEF2D481-263E-BB4B-BD19-BBD67CEB36AB}" srcOrd="1" destOrd="0" parTransId="{AB7DEE66-7918-DF4C-9A6A-13DB5A7C0121}" sibTransId="{73711614-C2BC-B44A-8EEF-3615B2E0B869}"/>
    <dgm:cxn modelId="{75AD1ADC-37D6-CE46-8C28-8E9EEBCD4A01}" type="presOf" srcId="{3CD12BA4-A4C7-A841-9A43-4823EC42072E}" destId="{13EECDA3-E03F-4542-8F92-449D3C1DE8A7}" srcOrd="0" destOrd="0" presId="urn:microsoft.com/office/officeart/2005/8/layout/lProcess3"/>
    <dgm:cxn modelId="{774704EA-90D4-074A-A684-71FF0DB29744}" type="presOf" srcId="{92B8039C-198A-1344-8B5F-82F78C5107BA}" destId="{9D07CC1C-6E21-3145-B0FE-12C6C76B845C}" srcOrd="0" destOrd="0" presId="urn:microsoft.com/office/officeart/2005/8/layout/lProcess3"/>
    <dgm:cxn modelId="{8715B4F4-9D24-3F48-9D85-5DF9E880E492}" type="presOf" srcId="{F79B690A-F278-184B-85C8-27D37B748B5A}" destId="{C71AA3FF-3B9D-FF4C-9033-2E0A60A644BC}" srcOrd="0" destOrd="0" presId="urn:microsoft.com/office/officeart/2005/8/layout/lProcess3"/>
    <dgm:cxn modelId="{268B23F6-78FC-2743-A5B4-AA87FD03F7CC}" srcId="{244223FB-2BFA-3640-8F29-8974D406269C}" destId="{26B76C0A-48E3-284F-96B5-FB34A3AABAD5}" srcOrd="0" destOrd="0" parTransId="{11F27CAA-8E08-044D-AEF3-E116E11AB9D4}" sibTransId="{15F0DE23-CF83-E94A-BD2B-C64C1BBD675E}"/>
    <dgm:cxn modelId="{023A09FE-61F9-4440-B228-FD7B2A0EF83B}" srcId="{7969603C-4B5F-7444-AEDB-C94A268F1195}" destId="{320ECB11-A553-224F-BF03-E1FFF0B0B115}" srcOrd="0" destOrd="0" parTransId="{F85534F2-209B-414D-A517-09E89E632E00}" sibTransId="{897E8C20-1AF0-E349-A512-434907E8A4C0}"/>
    <dgm:cxn modelId="{8D71D55C-81C2-BF47-8A64-65F7FAFDD594}" type="presParOf" srcId="{13EECDA3-E03F-4542-8F92-449D3C1DE8A7}" destId="{64062B47-74F0-5B4D-BA98-69ED444F7E8C}" srcOrd="0" destOrd="0" presId="urn:microsoft.com/office/officeart/2005/8/layout/lProcess3"/>
    <dgm:cxn modelId="{F0FBF90F-F584-314F-9977-2819796F57AD}" type="presParOf" srcId="{64062B47-74F0-5B4D-BA98-69ED444F7E8C}" destId="{733EE29C-FEF1-204C-AFF6-C8755EAC5D33}" srcOrd="0" destOrd="0" presId="urn:microsoft.com/office/officeart/2005/8/layout/lProcess3"/>
    <dgm:cxn modelId="{4077FDB4-7C73-8048-B7DD-F411921BE4A8}" type="presParOf" srcId="{64062B47-74F0-5B4D-BA98-69ED444F7E8C}" destId="{C9204E0F-0963-DE4F-8D50-8D4462F5BC03}" srcOrd="1" destOrd="0" presId="urn:microsoft.com/office/officeart/2005/8/layout/lProcess3"/>
    <dgm:cxn modelId="{F8D5FEEA-B617-314F-84CB-3E976C9B9E9C}" type="presParOf" srcId="{64062B47-74F0-5B4D-BA98-69ED444F7E8C}" destId="{B7EFDB25-37D7-7E44-BFD2-9B269EA025E3}" srcOrd="2" destOrd="0" presId="urn:microsoft.com/office/officeart/2005/8/layout/lProcess3"/>
    <dgm:cxn modelId="{E284DE79-8A86-2C43-B8C5-6758041F0C58}" type="presParOf" srcId="{13EECDA3-E03F-4542-8F92-449D3C1DE8A7}" destId="{E916D8AA-6CBB-3A4E-9CE4-1D9853E7AE26}" srcOrd="1" destOrd="0" presId="urn:microsoft.com/office/officeart/2005/8/layout/lProcess3"/>
    <dgm:cxn modelId="{E5976396-B588-644D-ACF5-D29B5CE90491}" type="presParOf" srcId="{13EECDA3-E03F-4542-8F92-449D3C1DE8A7}" destId="{404CC1C2-6537-2D49-B7E9-528981271D84}" srcOrd="2" destOrd="0" presId="urn:microsoft.com/office/officeart/2005/8/layout/lProcess3"/>
    <dgm:cxn modelId="{07CEAD41-2443-934A-B107-8E2E415021D3}" type="presParOf" srcId="{404CC1C2-6537-2D49-B7E9-528981271D84}" destId="{FC2665C6-C1B1-A54B-9B44-C953A0EAF154}" srcOrd="0" destOrd="0" presId="urn:microsoft.com/office/officeart/2005/8/layout/lProcess3"/>
    <dgm:cxn modelId="{BA00509A-BC46-EF47-A537-5E57D4CBB074}" type="presParOf" srcId="{404CC1C2-6537-2D49-B7E9-528981271D84}" destId="{779DE783-6D64-CF42-86A8-CFA845CF86A6}" srcOrd="1" destOrd="0" presId="urn:microsoft.com/office/officeart/2005/8/layout/lProcess3"/>
    <dgm:cxn modelId="{044C6302-7102-2D40-B04E-6A94A46882CC}" type="presParOf" srcId="{404CC1C2-6537-2D49-B7E9-528981271D84}" destId="{B699EC92-5380-9044-9B14-5343F8FDE8BE}" srcOrd="2" destOrd="0" presId="urn:microsoft.com/office/officeart/2005/8/layout/lProcess3"/>
    <dgm:cxn modelId="{6DDF07D5-A7EF-CF4E-9BBD-D8009C228C57}" type="presParOf" srcId="{13EECDA3-E03F-4542-8F92-449D3C1DE8A7}" destId="{50A6C670-A3D6-3A4A-8F8D-528020FFE3A5}" srcOrd="3" destOrd="0" presId="urn:microsoft.com/office/officeart/2005/8/layout/lProcess3"/>
    <dgm:cxn modelId="{92C85A89-947E-624E-B2D0-D60635BC9DC2}" type="presParOf" srcId="{13EECDA3-E03F-4542-8F92-449D3C1DE8A7}" destId="{7CE9B55C-1719-AB46-B6CE-D853A2CDB209}" srcOrd="4" destOrd="0" presId="urn:microsoft.com/office/officeart/2005/8/layout/lProcess3"/>
    <dgm:cxn modelId="{321F0CF2-8255-8647-B4E2-29421E6F56F0}" type="presParOf" srcId="{7CE9B55C-1719-AB46-B6CE-D853A2CDB209}" destId="{CCB29109-6828-4B44-A36B-6766A188E268}" srcOrd="0" destOrd="0" presId="urn:microsoft.com/office/officeart/2005/8/layout/lProcess3"/>
    <dgm:cxn modelId="{5FF6F815-0ACB-8142-B8AE-964CE37F9F6D}" type="presParOf" srcId="{7CE9B55C-1719-AB46-B6CE-D853A2CDB209}" destId="{E0EBEE38-8131-7E43-A571-B142620F7C92}" srcOrd="1" destOrd="0" presId="urn:microsoft.com/office/officeart/2005/8/layout/lProcess3"/>
    <dgm:cxn modelId="{6323B2F4-F64B-9442-BDF6-E81454B229CF}" type="presParOf" srcId="{7CE9B55C-1719-AB46-B6CE-D853A2CDB209}" destId="{9D07CC1C-6E21-3145-B0FE-12C6C76B845C}" srcOrd="2" destOrd="0" presId="urn:microsoft.com/office/officeart/2005/8/layout/lProcess3"/>
    <dgm:cxn modelId="{A165E26A-D3F7-1246-B36B-C3667BD37892}" type="presParOf" srcId="{13EECDA3-E03F-4542-8F92-449D3C1DE8A7}" destId="{C7BFD097-8C89-E74B-A78E-3034B577B69A}" srcOrd="5" destOrd="0" presId="urn:microsoft.com/office/officeart/2005/8/layout/lProcess3"/>
    <dgm:cxn modelId="{DD8E24F7-6219-7D44-A8C9-B4D39216CEA4}" type="presParOf" srcId="{13EECDA3-E03F-4542-8F92-449D3C1DE8A7}" destId="{10080328-4DA2-E445-9F20-BEC4F15CC64A}" srcOrd="6" destOrd="0" presId="urn:microsoft.com/office/officeart/2005/8/layout/lProcess3"/>
    <dgm:cxn modelId="{303230FB-FF24-2C40-856E-E1046FDB0577}" type="presParOf" srcId="{10080328-4DA2-E445-9F20-BEC4F15CC64A}" destId="{0D544673-49F2-B744-B165-879F2B0E2C0E}" srcOrd="0" destOrd="0" presId="urn:microsoft.com/office/officeart/2005/8/layout/lProcess3"/>
    <dgm:cxn modelId="{D28E08A3-AD14-B940-9212-37B8ED2D578F}" type="presParOf" srcId="{10080328-4DA2-E445-9F20-BEC4F15CC64A}" destId="{6C135268-5C05-B34F-9569-5F0ED4069BF2}" srcOrd="1" destOrd="0" presId="urn:microsoft.com/office/officeart/2005/8/layout/lProcess3"/>
    <dgm:cxn modelId="{4984FBE3-0B6E-4D4F-A3BB-9BA9B506C46F}" type="presParOf" srcId="{10080328-4DA2-E445-9F20-BEC4F15CC64A}" destId="{C44827B7-2810-FE46-830A-44D7C0D45D73}" srcOrd="2" destOrd="0" presId="urn:microsoft.com/office/officeart/2005/8/layout/lProcess3"/>
    <dgm:cxn modelId="{3213DA06-A345-984C-AE77-086362AC0393}" type="presParOf" srcId="{13EECDA3-E03F-4542-8F92-449D3C1DE8A7}" destId="{DE03AFD5-BC7A-374B-9B83-BAA698B456C6}" srcOrd="7" destOrd="0" presId="urn:microsoft.com/office/officeart/2005/8/layout/lProcess3"/>
    <dgm:cxn modelId="{7BD68215-6C99-724C-8F07-7887F397D30B}" type="presParOf" srcId="{13EECDA3-E03F-4542-8F92-449D3C1DE8A7}" destId="{23114894-1038-D946-97DB-C152D4CAA6C1}" srcOrd="8" destOrd="0" presId="urn:microsoft.com/office/officeart/2005/8/layout/lProcess3"/>
    <dgm:cxn modelId="{35E4EF57-1791-2347-92BB-B25784214867}" type="presParOf" srcId="{23114894-1038-D946-97DB-C152D4CAA6C1}" destId="{6AF3367C-9880-E743-AFF2-D90DF09B2E46}" srcOrd="0" destOrd="0" presId="urn:microsoft.com/office/officeart/2005/8/layout/lProcess3"/>
    <dgm:cxn modelId="{AD15148F-D6FF-F54A-93C0-0FF773172D8F}" type="presParOf" srcId="{23114894-1038-D946-97DB-C152D4CAA6C1}" destId="{28F17157-DC68-A143-81DE-36C9D9029D5E}" srcOrd="1" destOrd="0" presId="urn:microsoft.com/office/officeart/2005/8/layout/lProcess3"/>
    <dgm:cxn modelId="{1442C033-1868-F842-AE89-6D984F99E83A}" type="presParOf" srcId="{23114894-1038-D946-97DB-C152D4CAA6C1}" destId="{C8C1064A-E1A7-2E47-AB1C-66E1C5D6DE65}" srcOrd="2" destOrd="0" presId="urn:microsoft.com/office/officeart/2005/8/layout/lProcess3"/>
    <dgm:cxn modelId="{B38FD06C-64F1-9146-879E-76DE8A3D59B8}" type="presParOf" srcId="{13EECDA3-E03F-4542-8F92-449D3C1DE8A7}" destId="{7552CD46-A60E-A846-A4B6-1A7A30E64B06}" srcOrd="9" destOrd="0" presId="urn:microsoft.com/office/officeart/2005/8/layout/lProcess3"/>
    <dgm:cxn modelId="{7E9F4466-24FC-1243-A104-D209AFB382B1}" type="presParOf" srcId="{13EECDA3-E03F-4542-8F92-449D3C1DE8A7}" destId="{088068E5-0C01-CC4D-8301-FD0C7996B20A}" srcOrd="10" destOrd="0" presId="urn:microsoft.com/office/officeart/2005/8/layout/lProcess3"/>
    <dgm:cxn modelId="{478784FC-FEB5-C940-9227-68008DAB760B}" type="presParOf" srcId="{088068E5-0C01-CC4D-8301-FD0C7996B20A}" destId="{C71AA3FF-3B9D-FF4C-9033-2E0A60A644BC}" srcOrd="0" destOrd="0" presId="urn:microsoft.com/office/officeart/2005/8/layout/lProcess3"/>
    <dgm:cxn modelId="{1EF8CBAB-D510-B94A-9548-66847B7E01AE}" type="presParOf" srcId="{088068E5-0C01-CC4D-8301-FD0C7996B20A}" destId="{C3928127-0948-BD4A-BE0F-7EF3ACECEF94}" srcOrd="1" destOrd="0" presId="urn:microsoft.com/office/officeart/2005/8/layout/lProcess3"/>
    <dgm:cxn modelId="{40678492-4CFE-4D47-B543-86B84F2798FA}" type="presParOf" srcId="{088068E5-0C01-CC4D-8301-FD0C7996B20A}" destId="{92225E35-B399-E144-BFAE-EC69C718EEA8}"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EEC10-499C-7446-8DF7-01D2D9FA2D6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F0931D1-69C3-C44E-A7A6-20C68340CB9A}">
      <dgm:prSet/>
      <dgm:spPr/>
      <dgm:t>
        <a:bodyPr/>
        <a:lstStyle/>
        <a:p>
          <a:r>
            <a:rPr lang="en-US" b="1" dirty="0"/>
            <a:t>Initial Development:</a:t>
          </a:r>
          <a:endParaRPr lang="en-US" dirty="0"/>
        </a:p>
      </dgm:t>
    </dgm:pt>
    <dgm:pt modelId="{B2487AEC-2942-D044-A167-F1EB53D42ED2}" type="parTrans" cxnId="{4FAF75C0-877B-CD43-A77F-32E360943554}">
      <dgm:prSet/>
      <dgm:spPr/>
      <dgm:t>
        <a:bodyPr/>
        <a:lstStyle/>
        <a:p>
          <a:endParaRPr lang="en-US"/>
        </a:p>
      </dgm:t>
    </dgm:pt>
    <dgm:pt modelId="{8B26D661-9D2F-824D-BCDB-57F5B5610FAF}" type="sibTrans" cxnId="{4FAF75C0-877B-CD43-A77F-32E360943554}">
      <dgm:prSet/>
      <dgm:spPr/>
      <dgm:t>
        <a:bodyPr/>
        <a:lstStyle/>
        <a:p>
          <a:endParaRPr lang="en-US"/>
        </a:p>
      </dgm:t>
    </dgm:pt>
    <dgm:pt modelId="{C115A3F9-2E46-CB42-AB1E-47981245DFD6}">
      <dgm:prSet/>
      <dgm:spPr/>
      <dgm:t>
        <a:bodyPr/>
        <a:lstStyle/>
        <a:p>
          <a:r>
            <a:rPr lang="en-US" b="1" dirty="0"/>
            <a:t>Visualization</a:t>
          </a:r>
          <a:r>
            <a:rPr lang="en-US" dirty="0"/>
            <a:t>:</a:t>
          </a:r>
        </a:p>
      </dgm:t>
    </dgm:pt>
    <dgm:pt modelId="{76C02DF9-1CB6-6C4B-9168-EC7321F8EDCD}" type="parTrans" cxnId="{6E473490-45F9-BF43-9900-712F44021EFC}">
      <dgm:prSet/>
      <dgm:spPr/>
      <dgm:t>
        <a:bodyPr/>
        <a:lstStyle/>
        <a:p>
          <a:endParaRPr lang="en-US"/>
        </a:p>
      </dgm:t>
    </dgm:pt>
    <dgm:pt modelId="{40CA0097-9E8E-E54D-B725-198219E2F1E7}" type="sibTrans" cxnId="{6E473490-45F9-BF43-9900-712F44021EFC}">
      <dgm:prSet/>
      <dgm:spPr/>
      <dgm:t>
        <a:bodyPr/>
        <a:lstStyle/>
        <a:p>
          <a:endParaRPr lang="en-US"/>
        </a:p>
      </dgm:t>
    </dgm:pt>
    <dgm:pt modelId="{6D1E198D-6077-9046-A6DC-8BC47F2A164C}">
      <dgm:prSet/>
      <dgm:spPr/>
      <dgm:t>
        <a:bodyPr/>
        <a:lstStyle/>
        <a:p>
          <a:r>
            <a:rPr lang="en-US" b="1" dirty="0"/>
            <a:t>Influence:</a:t>
          </a:r>
          <a:endParaRPr lang="en-US" dirty="0"/>
        </a:p>
      </dgm:t>
    </dgm:pt>
    <dgm:pt modelId="{CCC959D2-46B9-534E-B626-747A921FF802}" type="parTrans" cxnId="{20C785BA-765D-4146-8916-852600287130}">
      <dgm:prSet/>
      <dgm:spPr/>
      <dgm:t>
        <a:bodyPr/>
        <a:lstStyle/>
        <a:p>
          <a:endParaRPr lang="en-US"/>
        </a:p>
      </dgm:t>
    </dgm:pt>
    <dgm:pt modelId="{D7B09073-C193-A948-92C6-CCC9CA38417A}" type="sibTrans" cxnId="{20C785BA-765D-4146-8916-852600287130}">
      <dgm:prSet/>
      <dgm:spPr/>
      <dgm:t>
        <a:bodyPr/>
        <a:lstStyle/>
        <a:p>
          <a:endParaRPr lang="en-US"/>
        </a:p>
      </dgm:t>
    </dgm:pt>
    <dgm:pt modelId="{05F60ADB-6DC4-8E48-916A-A4189562B4E3}">
      <dgm:prSet/>
      <dgm:spPr/>
      <dgm:t>
        <a:bodyPr/>
        <a:lstStyle/>
        <a:p>
          <a:r>
            <a:rPr lang="en-US" b="1" dirty="0"/>
            <a:t> </a:t>
          </a:r>
          <a:r>
            <a:rPr lang="en-US" dirty="0"/>
            <a:t>Once the business problem and the data sources are mostly resolved, </a:t>
          </a:r>
          <a:r>
            <a:rPr lang="en-US" b="1" dirty="0"/>
            <a:t>model development and insight acquisition </a:t>
          </a:r>
          <a:r>
            <a:rPr lang="en-US" dirty="0"/>
            <a:t>begins. </a:t>
          </a:r>
        </a:p>
      </dgm:t>
    </dgm:pt>
    <dgm:pt modelId="{4BF6E11D-BA64-BB46-A389-DBFCE2B9DF94}" type="parTrans" cxnId="{683E583F-F507-2B4C-B3F6-15B17A57F76F}">
      <dgm:prSet/>
      <dgm:spPr/>
      <dgm:t>
        <a:bodyPr/>
        <a:lstStyle/>
        <a:p>
          <a:endParaRPr lang="en-US"/>
        </a:p>
      </dgm:t>
    </dgm:pt>
    <dgm:pt modelId="{B01A628E-AD9B-DF4A-AF08-9189BB6F6AC7}" type="sibTrans" cxnId="{683E583F-F507-2B4C-B3F6-15B17A57F76F}">
      <dgm:prSet/>
      <dgm:spPr/>
      <dgm:t>
        <a:bodyPr/>
        <a:lstStyle/>
        <a:p>
          <a:endParaRPr lang="en-US"/>
        </a:p>
      </dgm:t>
    </dgm:pt>
    <dgm:pt modelId="{D43BCE14-0C69-3E40-A44B-7464081A5831}">
      <dgm:prSet/>
      <dgm:spPr/>
      <dgm:t>
        <a:bodyPr/>
        <a:lstStyle/>
        <a:p>
          <a:r>
            <a:rPr lang="en-US" dirty="0"/>
            <a:t> The activation of the model results in the business can be easily </a:t>
          </a:r>
          <a:r>
            <a:rPr lang="en-US" b="1" dirty="0"/>
            <a:t>visualized</a:t>
          </a:r>
          <a:r>
            <a:rPr lang="en-US" dirty="0"/>
            <a:t> through gains tables and what is called a confusion matrix. </a:t>
          </a:r>
        </a:p>
      </dgm:t>
    </dgm:pt>
    <dgm:pt modelId="{F1B13D72-7433-B746-BB95-02F47154354D}" type="parTrans" cxnId="{1185E8D3-2BC0-0649-9EE4-E7CCF57F69B5}">
      <dgm:prSet/>
      <dgm:spPr/>
      <dgm:t>
        <a:bodyPr/>
        <a:lstStyle/>
        <a:p>
          <a:endParaRPr lang="en-US"/>
        </a:p>
      </dgm:t>
    </dgm:pt>
    <dgm:pt modelId="{EEEA60FA-5F5F-174A-9919-230990D31DD0}" type="sibTrans" cxnId="{1185E8D3-2BC0-0649-9EE4-E7CCF57F69B5}">
      <dgm:prSet/>
      <dgm:spPr/>
      <dgm:t>
        <a:bodyPr/>
        <a:lstStyle/>
        <a:p>
          <a:endParaRPr lang="en-US"/>
        </a:p>
      </dgm:t>
    </dgm:pt>
    <dgm:pt modelId="{7116FA15-9B3C-5B47-B6D4-30A9BE598D81}">
      <dgm:prSet/>
      <dgm:spPr/>
      <dgm:t>
        <a:bodyPr/>
        <a:lstStyle/>
        <a:p>
          <a:r>
            <a:rPr lang="en-US" b="1" dirty="0"/>
            <a:t>Economically valuing </a:t>
          </a:r>
          <a:r>
            <a:rPr lang="en-US" dirty="0"/>
            <a:t>a model thru simulation can also be a powerful motivator to decision makers to begin the pivot from analysis to action oriented discussions.</a:t>
          </a:r>
        </a:p>
      </dgm:t>
    </dgm:pt>
    <dgm:pt modelId="{7E01AF7D-33DF-8B4A-94DA-08F7F3C7373C}" type="parTrans" cxnId="{72684488-26A0-854B-BEE9-B829C683F78B}">
      <dgm:prSet/>
      <dgm:spPr/>
      <dgm:t>
        <a:bodyPr/>
        <a:lstStyle/>
        <a:p>
          <a:endParaRPr lang="en-US"/>
        </a:p>
      </dgm:t>
    </dgm:pt>
    <dgm:pt modelId="{0741C476-3CED-4446-8468-DF5FAECFAB77}" type="sibTrans" cxnId="{72684488-26A0-854B-BEE9-B829C683F78B}">
      <dgm:prSet/>
      <dgm:spPr/>
      <dgm:t>
        <a:bodyPr/>
        <a:lstStyle/>
        <a:p>
          <a:endParaRPr lang="en-US"/>
        </a:p>
      </dgm:t>
    </dgm:pt>
    <dgm:pt modelId="{964448B5-D97F-F44E-BA4A-B94C5DCA642A}" type="pres">
      <dgm:prSet presAssocID="{D16EEC10-499C-7446-8DF7-01D2D9FA2D6A}" presName="Name0" presStyleCnt="0">
        <dgm:presLayoutVars>
          <dgm:chPref val="3"/>
          <dgm:dir/>
          <dgm:animLvl val="lvl"/>
          <dgm:resizeHandles/>
        </dgm:presLayoutVars>
      </dgm:prSet>
      <dgm:spPr/>
    </dgm:pt>
    <dgm:pt modelId="{49C79FFF-8DB9-A042-9673-E52DE152A4BB}" type="pres">
      <dgm:prSet presAssocID="{5F0931D1-69C3-C44E-A7A6-20C68340CB9A}" presName="horFlow" presStyleCnt="0"/>
      <dgm:spPr/>
    </dgm:pt>
    <dgm:pt modelId="{4F45C0CC-F46D-C842-9728-7A89B273B111}" type="pres">
      <dgm:prSet presAssocID="{5F0931D1-69C3-C44E-A7A6-20C68340CB9A}" presName="bigChev" presStyleLbl="node1" presStyleIdx="0" presStyleCnt="3"/>
      <dgm:spPr/>
    </dgm:pt>
    <dgm:pt modelId="{7D2F13EB-DC96-184E-AC8C-59556154AF3D}" type="pres">
      <dgm:prSet presAssocID="{4BF6E11D-BA64-BB46-A389-DBFCE2B9DF94}" presName="parTrans" presStyleCnt="0"/>
      <dgm:spPr/>
    </dgm:pt>
    <dgm:pt modelId="{9BCA95A0-DF0C-1E46-AD95-119E233B903E}" type="pres">
      <dgm:prSet presAssocID="{05F60ADB-6DC4-8E48-916A-A4189562B4E3}" presName="node" presStyleLbl="alignAccFollowNode1" presStyleIdx="0" presStyleCnt="3" custScaleX="270563">
        <dgm:presLayoutVars>
          <dgm:bulletEnabled val="1"/>
        </dgm:presLayoutVars>
      </dgm:prSet>
      <dgm:spPr/>
    </dgm:pt>
    <dgm:pt modelId="{B69DB5C5-5BF5-3E49-B3EE-2AFF1FCECF80}" type="pres">
      <dgm:prSet presAssocID="{5F0931D1-69C3-C44E-A7A6-20C68340CB9A}" presName="vSp" presStyleCnt="0"/>
      <dgm:spPr/>
    </dgm:pt>
    <dgm:pt modelId="{4A98B327-85A9-924D-8969-680315ACEDCB}" type="pres">
      <dgm:prSet presAssocID="{C115A3F9-2E46-CB42-AB1E-47981245DFD6}" presName="horFlow" presStyleCnt="0"/>
      <dgm:spPr/>
    </dgm:pt>
    <dgm:pt modelId="{D69F3725-931D-834E-9DBB-5A967B76B7F6}" type="pres">
      <dgm:prSet presAssocID="{C115A3F9-2E46-CB42-AB1E-47981245DFD6}" presName="bigChev" presStyleLbl="node1" presStyleIdx="1" presStyleCnt="3"/>
      <dgm:spPr/>
    </dgm:pt>
    <dgm:pt modelId="{A4F5B39B-7418-1E48-AE2A-97D78B18DBCA}" type="pres">
      <dgm:prSet presAssocID="{F1B13D72-7433-B746-BB95-02F47154354D}" presName="parTrans" presStyleCnt="0"/>
      <dgm:spPr/>
    </dgm:pt>
    <dgm:pt modelId="{022C3457-D538-EA4C-B424-34C5D4FD7990}" type="pres">
      <dgm:prSet presAssocID="{D43BCE14-0C69-3E40-A44B-7464081A5831}" presName="node" presStyleLbl="alignAccFollowNode1" presStyleIdx="1" presStyleCnt="3" custScaleX="270563">
        <dgm:presLayoutVars>
          <dgm:bulletEnabled val="1"/>
        </dgm:presLayoutVars>
      </dgm:prSet>
      <dgm:spPr/>
    </dgm:pt>
    <dgm:pt modelId="{A13E4760-2D41-7F46-9F9E-B6658D32D4E6}" type="pres">
      <dgm:prSet presAssocID="{C115A3F9-2E46-CB42-AB1E-47981245DFD6}" presName="vSp" presStyleCnt="0"/>
      <dgm:spPr/>
    </dgm:pt>
    <dgm:pt modelId="{909F611F-F199-DD41-A985-195E79A231FA}" type="pres">
      <dgm:prSet presAssocID="{6D1E198D-6077-9046-A6DC-8BC47F2A164C}" presName="horFlow" presStyleCnt="0"/>
      <dgm:spPr/>
    </dgm:pt>
    <dgm:pt modelId="{6140C848-DAA8-C444-B115-BFE0C7352790}" type="pres">
      <dgm:prSet presAssocID="{6D1E198D-6077-9046-A6DC-8BC47F2A164C}" presName="bigChev" presStyleLbl="node1" presStyleIdx="2" presStyleCnt="3"/>
      <dgm:spPr/>
    </dgm:pt>
    <dgm:pt modelId="{9C262B38-945F-A946-B547-94F2119D980F}" type="pres">
      <dgm:prSet presAssocID="{7E01AF7D-33DF-8B4A-94DA-08F7F3C7373C}" presName="parTrans" presStyleCnt="0"/>
      <dgm:spPr/>
    </dgm:pt>
    <dgm:pt modelId="{801D0C4D-FE2C-DC4F-8210-CD6724E1B445}" type="pres">
      <dgm:prSet presAssocID="{7116FA15-9B3C-5B47-B6D4-30A9BE598D81}" presName="node" presStyleLbl="alignAccFollowNode1" presStyleIdx="2" presStyleCnt="3" custScaleX="270563">
        <dgm:presLayoutVars>
          <dgm:bulletEnabled val="1"/>
        </dgm:presLayoutVars>
      </dgm:prSet>
      <dgm:spPr/>
    </dgm:pt>
  </dgm:ptLst>
  <dgm:cxnLst>
    <dgm:cxn modelId="{3412CF20-A237-CF46-8567-374CAB2C2F54}" type="presOf" srcId="{5F0931D1-69C3-C44E-A7A6-20C68340CB9A}" destId="{4F45C0CC-F46D-C842-9728-7A89B273B111}" srcOrd="0" destOrd="0" presId="urn:microsoft.com/office/officeart/2005/8/layout/lProcess3"/>
    <dgm:cxn modelId="{683E583F-F507-2B4C-B3F6-15B17A57F76F}" srcId="{5F0931D1-69C3-C44E-A7A6-20C68340CB9A}" destId="{05F60ADB-6DC4-8E48-916A-A4189562B4E3}" srcOrd="0" destOrd="0" parTransId="{4BF6E11D-BA64-BB46-A389-DBFCE2B9DF94}" sibTransId="{B01A628E-AD9B-DF4A-AF08-9189BB6F6AC7}"/>
    <dgm:cxn modelId="{35854B4A-090A-7840-9223-58711858EBD9}" type="presOf" srcId="{7116FA15-9B3C-5B47-B6D4-30A9BE598D81}" destId="{801D0C4D-FE2C-DC4F-8210-CD6724E1B445}" srcOrd="0" destOrd="0" presId="urn:microsoft.com/office/officeart/2005/8/layout/lProcess3"/>
    <dgm:cxn modelId="{72684488-26A0-854B-BEE9-B829C683F78B}" srcId="{6D1E198D-6077-9046-A6DC-8BC47F2A164C}" destId="{7116FA15-9B3C-5B47-B6D4-30A9BE598D81}" srcOrd="0" destOrd="0" parTransId="{7E01AF7D-33DF-8B4A-94DA-08F7F3C7373C}" sibTransId="{0741C476-3CED-4446-8468-DF5FAECFAB77}"/>
    <dgm:cxn modelId="{6E473490-45F9-BF43-9900-712F44021EFC}" srcId="{D16EEC10-499C-7446-8DF7-01D2D9FA2D6A}" destId="{C115A3F9-2E46-CB42-AB1E-47981245DFD6}" srcOrd="1" destOrd="0" parTransId="{76C02DF9-1CB6-6C4B-9168-EC7321F8EDCD}" sibTransId="{40CA0097-9E8E-E54D-B725-198219E2F1E7}"/>
    <dgm:cxn modelId="{61122FA6-786F-4E47-840B-AB2CDD52457F}" type="presOf" srcId="{D16EEC10-499C-7446-8DF7-01D2D9FA2D6A}" destId="{964448B5-D97F-F44E-BA4A-B94C5DCA642A}" srcOrd="0" destOrd="0" presId="urn:microsoft.com/office/officeart/2005/8/layout/lProcess3"/>
    <dgm:cxn modelId="{71E1D0B6-3B02-9A48-B880-080907A24668}" type="presOf" srcId="{6D1E198D-6077-9046-A6DC-8BC47F2A164C}" destId="{6140C848-DAA8-C444-B115-BFE0C7352790}" srcOrd="0" destOrd="0" presId="urn:microsoft.com/office/officeart/2005/8/layout/lProcess3"/>
    <dgm:cxn modelId="{D51875B9-3FA8-C14E-8DBB-85D555037AEB}" type="presOf" srcId="{D43BCE14-0C69-3E40-A44B-7464081A5831}" destId="{022C3457-D538-EA4C-B424-34C5D4FD7990}" srcOrd="0" destOrd="0" presId="urn:microsoft.com/office/officeart/2005/8/layout/lProcess3"/>
    <dgm:cxn modelId="{20C785BA-765D-4146-8916-852600287130}" srcId="{D16EEC10-499C-7446-8DF7-01D2D9FA2D6A}" destId="{6D1E198D-6077-9046-A6DC-8BC47F2A164C}" srcOrd="2" destOrd="0" parTransId="{CCC959D2-46B9-534E-B626-747A921FF802}" sibTransId="{D7B09073-C193-A948-92C6-CCC9CA38417A}"/>
    <dgm:cxn modelId="{4FAF75C0-877B-CD43-A77F-32E360943554}" srcId="{D16EEC10-499C-7446-8DF7-01D2D9FA2D6A}" destId="{5F0931D1-69C3-C44E-A7A6-20C68340CB9A}" srcOrd="0" destOrd="0" parTransId="{B2487AEC-2942-D044-A167-F1EB53D42ED2}" sibTransId="{8B26D661-9D2F-824D-BCDB-57F5B5610FAF}"/>
    <dgm:cxn modelId="{1185E8D3-2BC0-0649-9EE4-E7CCF57F69B5}" srcId="{C115A3F9-2E46-CB42-AB1E-47981245DFD6}" destId="{D43BCE14-0C69-3E40-A44B-7464081A5831}" srcOrd="0" destOrd="0" parTransId="{F1B13D72-7433-B746-BB95-02F47154354D}" sibTransId="{EEEA60FA-5F5F-174A-9919-230990D31DD0}"/>
    <dgm:cxn modelId="{D6DBA5DE-EE53-7347-8AD6-DD011574F001}" type="presOf" srcId="{05F60ADB-6DC4-8E48-916A-A4189562B4E3}" destId="{9BCA95A0-DF0C-1E46-AD95-119E233B903E}" srcOrd="0" destOrd="0" presId="urn:microsoft.com/office/officeart/2005/8/layout/lProcess3"/>
    <dgm:cxn modelId="{62DEFAED-B88F-0044-BC9A-09A37788F373}" type="presOf" srcId="{C115A3F9-2E46-CB42-AB1E-47981245DFD6}" destId="{D69F3725-931D-834E-9DBB-5A967B76B7F6}" srcOrd="0" destOrd="0" presId="urn:microsoft.com/office/officeart/2005/8/layout/lProcess3"/>
    <dgm:cxn modelId="{0FCD9C56-C01E-1944-A080-0E0705320B34}" type="presParOf" srcId="{964448B5-D97F-F44E-BA4A-B94C5DCA642A}" destId="{49C79FFF-8DB9-A042-9673-E52DE152A4BB}" srcOrd="0" destOrd="0" presId="urn:microsoft.com/office/officeart/2005/8/layout/lProcess3"/>
    <dgm:cxn modelId="{68FD4795-029F-0B4B-A609-A134986FF5F0}" type="presParOf" srcId="{49C79FFF-8DB9-A042-9673-E52DE152A4BB}" destId="{4F45C0CC-F46D-C842-9728-7A89B273B111}" srcOrd="0" destOrd="0" presId="urn:microsoft.com/office/officeart/2005/8/layout/lProcess3"/>
    <dgm:cxn modelId="{F4699399-4070-0549-B5C2-1DE652FE9533}" type="presParOf" srcId="{49C79FFF-8DB9-A042-9673-E52DE152A4BB}" destId="{7D2F13EB-DC96-184E-AC8C-59556154AF3D}" srcOrd="1" destOrd="0" presId="urn:microsoft.com/office/officeart/2005/8/layout/lProcess3"/>
    <dgm:cxn modelId="{DEAFABA0-1EB6-B944-A663-EAC5FAA09A3D}" type="presParOf" srcId="{49C79FFF-8DB9-A042-9673-E52DE152A4BB}" destId="{9BCA95A0-DF0C-1E46-AD95-119E233B903E}" srcOrd="2" destOrd="0" presId="urn:microsoft.com/office/officeart/2005/8/layout/lProcess3"/>
    <dgm:cxn modelId="{55BBE2B8-F501-D440-84E8-0474C4DD9817}" type="presParOf" srcId="{964448B5-D97F-F44E-BA4A-B94C5DCA642A}" destId="{B69DB5C5-5BF5-3E49-B3EE-2AFF1FCECF80}" srcOrd="1" destOrd="0" presId="urn:microsoft.com/office/officeart/2005/8/layout/lProcess3"/>
    <dgm:cxn modelId="{D1F75B11-DA65-B149-AC5B-458A92CA494B}" type="presParOf" srcId="{964448B5-D97F-F44E-BA4A-B94C5DCA642A}" destId="{4A98B327-85A9-924D-8969-680315ACEDCB}" srcOrd="2" destOrd="0" presId="urn:microsoft.com/office/officeart/2005/8/layout/lProcess3"/>
    <dgm:cxn modelId="{4DDB950A-1A61-EC47-A134-1F8F89CBAC85}" type="presParOf" srcId="{4A98B327-85A9-924D-8969-680315ACEDCB}" destId="{D69F3725-931D-834E-9DBB-5A967B76B7F6}" srcOrd="0" destOrd="0" presId="urn:microsoft.com/office/officeart/2005/8/layout/lProcess3"/>
    <dgm:cxn modelId="{52EB4E6C-12B1-6346-A697-8748D10EA438}" type="presParOf" srcId="{4A98B327-85A9-924D-8969-680315ACEDCB}" destId="{A4F5B39B-7418-1E48-AE2A-97D78B18DBCA}" srcOrd="1" destOrd="0" presId="urn:microsoft.com/office/officeart/2005/8/layout/lProcess3"/>
    <dgm:cxn modelId="{77EBA9F7-4A53-5647-804F-10C62109A4B7}" type="presParOf" srcId="{4A98B327-85A9-924D-8969-680315ACEDCB}" destId="{022C3457-D538-EA4C-B424-34C5D4FD7990}" srcOrd="2" destOrd="0" presId="urn:microsoft.com/office/officeart/2005/8/layout/lProcess3"/>
    <dgm:cxn modelId="{9CD12851-FCCE-A84A-820E-BA8FC9332004}" type="presParOf" srcId="{964448B5-D97F-F44E-BA4A-B94C5DCA642A}" destId="{A13E4760-2D41-7F46-9F9E-B6658D32D4E6}" srcOrd="3" destOrd="0" presId="urn:microsoft.com/office/officeart/2005/8/layout/lProcess3"/>
    <dgm:cxn modelId="{5D2B5602-486B-614D-A21B-2C2C28657BDD}" type="presParOf" srcId="{964448B5-D97F-F44E-BA4A-B94C5DCA642A}" destId="{909F611F-F199-DD41-A985-195E79A231FA}" srcOrd="4" destOrd="0" presId="urn:microsoft.com/office/officeart/2005/8/layout/lProcess3"/>
    <dgm:cxn modelId="{E4E8DB55-180D-CB47-A8C6-E13EF17461F1}" type="presParOf" srcId="{909F611F-F199-DD41-A985-195E79A231FA}" destId="{6140C848-DAA8-C444-B115-BFE0C7352790}" srcOrd="0" destOrd="0" presId="urn:microsoft.com/office/officeart/2005/8/layout/lProcess3"/>
    <dgm:cxn modelId="{E3314819-DA7E-9B4F-8BA2-79AA5C8675BB}" type="presParOf" srcId="{909F611F-F199-DD41-A985-195E79A231FA}" destId="{9C262B38-945F-A946-B547-94F2119D980F}" srcOrd="1" destOrd="0" presId="urn:microsoft.com/office/officeart/2005/8/layout/lProcess3"/>
    <dgm:cxn modelId="{61B60AEF-4439-B049-8A91-E1FC34BE0A24}" type="presParOf" srcId="{909F611F-F199-DD41-A985-195E79A231FA}" destId="{801D0C4D-FE2C-DC4F-8210-CD6724E1B445}"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6617FED-DAB3-C740-8B8E-63B66B97FDF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6CDEE0C-8380-474F-AE71-F42F1DF67DE2}">
      <dgm:prSet custT="1"/>
      <dgm:spPr/>
      <dgm:t>
        <a:bodyPr/>
        <a:lstStyle/>
        <a:p>
          <a:r>
            <a:rPr lang="en-US" sz="2800" dirty="0"/>
            <a:t>Model selection and insight development</a:t>
          </a:r>
        </a:p>
      </dgm:t>
    </dgm:pt>
    <dgm:pt modelId="{FD2F4F51-50A9-9D40-B55E-D42399A715BE}" type="parTrans" cxnId="{8051339A-9D12-094C-823F-795C88F6FD51}">
      <dgm:prSet/>
      <dgm:spPr/>
      <dgm:t>
        <a:bodyPr/>
        <a:lstStyle/>
        <a:p>
          <a:endParaRPr lang="en-US"/>
        </a:p>
      </dgm:t>
    </dgm:pt>
    <dgm:pt modelId="{1F678EB3-1738-4A4B-A5F8-FC3FDBB6AD0E}" type="sibTrans" cxnId="{8051339A-9D12-094C-823F-795C88F6FD51}">
      <dgm:prSet/>
      <dgm:spPr/>
      <dgm:t>
        <a:bodyPr/>
        <a:lstStyle/>
        <a:p>
          <a:endParaRPr lang="en-US"/>
        </a:p>
      </dgm:t>
    </dgm:pt>
    <dgm:pt modelId="{5BA42862-6A0A-5B4E-A75F-E94B015D8DF1}">
      <dgm:prSet custT="1"/>
      <dgm:spPr/>
      <dgm:t>
        <a:bodyPr/>
        <a:lstStyle/>
        <a:p>
          <a:pPr>
            <a:lnSpc>
              <a:spcPct val="150000"/>
            </a:lnSpc>
          </a:pPr>
          <a:r>
            <a:rPr lang="en-US" sz="2200" dirty="0"/>
            <a:t>Model </a:t>
          </a:r>
          <a:r>
            <a:rPr lang="en-US" sz="2200" b="1" dirty="0"/>
            <a:t>sensitivity</a:t>
          </a:r>
          <a:r>
            <a:rPr lang="en-US" sz="2200" dirty="0"/>
            <a:t>?  (data, assumptions and gaps)</a:t>
          </a:r>
        </a:p>
      </dgm:t>
    </dgm:pt>
    <dgm:pt modelId="{46864393-CB5F-6447-8B4E-4A364E68853B}" type="parTrans" cxnId="{77C7C359-08A4-CA4E-88A4-667668996B86}">
      <dgm:prSet/>
      <dgm:spPr/>
      <dgm:t>
        <a:bodyPr/>
        <a:lstStyle/>
        <a:p>
          <a:endParaRPr lang="en-US"/>
        </a:p>
      </dgm:t>
    </dgm:pt>
    <dgm:pt modelId="{F2AB2033-E75F-0140-85F6-4B9F183BC126}" type="sibTrans" cxnId="{77C7C359-08A4-CA4E-88A4-667668996B86}">
      <dgm:prSet/>
      <dgm:spPr/>
      <dgm:t>
        <a:bodyPr/>
        <a:lstStyle/>
        <a:p>
          <a:endParaRPr lang="en-US"/>
        </a:p>
      </dgm:t>
    </dgm:pt>
    <dgm:pt modelId="{C98B6D9B-04E0-5348-8278-3FDB50C813B0}">
      <dgm:prSet custT="1"/>
      <dgm:spPr/>
      <dgm:t>
        <a:bodyPr/>
        <a:lstStyle/>
        <a:p>
          <a:pPr>
            <a:lnSpc>
              <a:spcPct val="150000"/>
            </a:lnSpc>
          </a:pPr>
          <a:r>
            <a:rPr lang="en-US" sz="2200" dirty="0"/>
            <a:t>Which techniques will produce the </a:t>
          </a:r>
          <a:r>
            <a:rPr lang="en-US" sz="2200" b="1" dirty="0"/>
            <a:t>best performance</a:t>
          </a:r>
          <a:r>
            <a:rPr lang="en-US" sz="2200" dirty="0"/>
            <a:t>?</a:t>
          </a:r>
        </a:p>
      </dgm:t>
    </dgm:pt>
    <dgm:pt modelId="{5464C512-25E9-CB45-BAE8-D78DE70CAA7F}" type="parTrans" cxnId="{0A30ECB3-C9F2-114A-86BE-15C1CBF79971}">
      <dgm:prSet/>
      <dgm:spPr/>
      <dgm:t>
        <a:bodyPr/>
        <a:lstStyle/>
        <a:p>
          <a:endParaRPr lang="en-US"/>
        </a:p>
      </dgm:t>
    </dgm:pt>
    <dgm:pt modelId="{875A1B22-6A4F-B846-B286-5E0BE7441036}" type="sibTrans" cxnId="{0A30ECB3-C9F2-114A-86BE-15C1CBF79971}">
      <dgm:prSet/>
      <dgm:spPr/>
      <dgm:t>
        <a:bodyPr/>
        <a:lstStyle/>
        <a:p>
          <a:endParaRPr lang="en-US"/>
        </a:p>
      </dgm:t>
    </dgm:pt>
    <dgm:pt modelId="{2CC56299-784F-FF47-B7B4-8583B2D7CAC0}">
      <dgm:prSet custT="1"/>
      <dgm:spPr/>
      <dgm:t>
        <a:bodyPr/>
        <a:lstStyle/>
        <a:p>
          <a:pPr>
            <a:lnSpc>
              <a:spcPct val="150000"/>
            </a:lnSpc>
          </a:pPr>
          <a:r>
            <a:rPr lang="en-US" sz="2200" dirty="0"/>
            <a:t>What is the </a:t>
          </a:r>
          <a:r>
            <a:rPr lang="en-US" sz="2200" b="1" dirty="0"/>
            <a:t>economic baseline </a:t>
          </a:r>
          <a:r>
            <a:rPr lang="en-US" sz="2200" dirty="0"/>
            <a:t>of “no model/no action” (Business as Usual – BAU) vs. activation?</a:t>
          </a:r>
        </a:p>
      </dgm:t>
    </dgm:pt>
    <dgm:pt modelId="{19BE364C-8A31-134A-8BD9-8B9358974EFB}" type="parTrans" cxnId="{5F1CB84F-F30A-884C-A4E3-C280656E8FB3}">
      <dgm:prSet/>
      <dgm:spPr/>
      <dgm:t>
        <a:bodyPr/>
        <a:lstStyle/>
        <a:p>
          <a:endParaRPr lang="en-US"/>
        </a:p>
      </dgm:t>
    </dgm:pt>
    <dgm:pt modelId="{94980072-7D2F-E549-B61A-5E46DC4C9A3E}" type="sibTrans" cxnId="{5F1CB84F-F30A-884C-A4E3-C280656E8FB3}">
      <dgm:prSet/>
      <dgm:spPr/>
      <dgm:t>
        <a:bodyPr/>
        <a:lstStyle/>
        <a:p>
          <a:endParaRPr lang="en-US"/>
        </a:p>
      </dgm:t>
    </dgm:pt>
    <dgm:pt modelId="{3D426783-B222-8C40-8F4D-C1262B63ADC4}">
      <dgm:prSet custT="1"/>
      <dgm:spPr/>
      <dgm:t>
        <a:bodyPr/>
        <a:lstStyle/>
        <a:p>
          <a:pPr>
            <a:lnSpc>
              <a:spcPct val="150000"/>
            </a:lnSpc>
          </a:pPr>
          <a:r>
            <a:rPr lang="en-US" sz="2200" dirty="0"/>
            <a:t>Performance on training data and “out of sample” - </a:t>
          </a:r>
          <a:r>
            <a:rPr lang="en-US" sz="2200" b="1" dirty="0"/>
            <a:t>overfit</a:t>
          </a:r>
          <a:r>
            <a:rPr lang="en-US" sz="2200" dirty="0"/>
            <a:t>?</a:t>
          </a:r>
        </a:p>
      </dgm:t>
    </dgm:pt>
    <dgm:pt modelId="{87666E2D-391C-7D41-96E6-987319771F9C}" type="parTrans" cxnId="{FE1439BC-26C0-A94A-B749-B0E3AF6025D9}">
      <dgm:prSet/>
      <dgm:spPr/>
      <dgm:t>
        <a:bodyPr/>
        <a:lstStyle/>
        <a:p>
          <a:endParaRPr lang="en-US"/>
        </a:p>
      </dgm:t>
    </dgm:pt>
    <dgm:pt modelId="{BE2729C3-6C64-3F49-B786-B409030F202B}" type="sibTrans" cxnId="{FE1439BC-26C0-A94A-B749-B0E3AF6025D9}">
      <dgm:prSet/>
      <dgm:spPr/>
      <dgm:t>
        <a:bodyPr/>
        <a:lstStyle/>
        <a:p>
          <a:endParaRPr lang="en-US"/>
        </a:p>
      </dgm:t>
    </dgm:pt>
    <dgm:pt modelId="{7EE0F648-5F45-DA46-A0F3-F2A411948889}">
      <dgm:prSet custT="1"/>
      <dgm:spPr/>
      <dgm:t>
        <a:bodyPr/>
        <a:lstStyle/>
        <a:p>
          <a:pPr>
            <a:lnSpc>
              <a:spcPct val="150000"/>
            </a:lnSpc>
          </a:pPr>
          <a:r>
            <a:rPr lang="en-US" sz="2200" dirty="0"/>
            <a:t>What insights relate to the </a:t>
          </a:r>
          <a:r>
            <a:rPr lang="en-US" sz="2200" b="1" dirty="0"/>
            <a:t>Economic “Barriers and Levers”</a:t>
          </a:r>
          <a:r>
            <a:rPr lang="en-US" sz="2200" dirty="0"/>
            <a:t>?</a:t>
          </a:r>
        </a:p>
      </dgm:t>
    </dgm:pt>
    <dgm:pt modelId="{13DEA2EE-DD1A-8B46-A851-925228285FA9}" type="parTrans" cxnId="{D975B150-4C1F-D642-B4A7-2F3C7257B0CF}">
      <dgm:prSet/>
      <dgm:spPr/>
      <dgm:t>
        <a:bodyPr/>
        <a:lstStyle/>
        <a:p>
          <a:endParaRPr lang="en-US"/>
        </a:p>
      </dgm:t>
    </dgm:pt>
    <dgm:pt modelId="{9174CC70-258D-5D42-9958-9530F3D728C8}" type="sibTrans" cxnId="{D975B150-4C1F-D642-B4A7-2F3C7257B0CF}">
      <dgm:prSet/>
      <dgm:spPr/>
      <dgm:t>
        <a:bodyPr/>
        <a:lstStyle/>
        <a:p>
          <a:endParaRPr lang="en-US"/>
        </a:p>
      </dgm:t>
    </dgm:pt>
    <dgm:pt modelId="{1C01DB86-97DE-F447-A1FE-21DAF1AEF2B7}">
      <dgm:prSet custT="1"/>
      <dgm:spPr/>
      <dgm:t>
        <a:bodyPr/>
        <a:lstStyle/>
        <a:p>
          <a:pPr>
            <a:lnSpc>
              <a:spcPct val="150000"/>
            </a:lnSpc>
          </a:pPr>
          <a:r>
            <a:rPr lang="en-US" sz="2200" dirty="0"/>
            <a:t>What is the </a:t>
          </a:r>
          <a:r>
            <a:rPr lang="en-US" sz="2200" b="1" dirty="0"/>
            <a:t>simplest model </a:t>
          </a:r>
          <a:r>
            <a:rPr lang="en-US" sz="2200" dirty="0"/>
            <a:t>vs. most complex – worth it?</a:t>
          </a:r>
        </a:p>
      </dgm:t>
    </dgm:pt>
    <dgm:pt modelId="{F428F06A-DD03-064B-90C4-5869CF011228}" type="parTrans" cxnId="{69977EEB-9A5F-6342-BAC7-9085C80951C4}">
      <dgm:prSet/>
      <dgm:spPr/>
      <dgm:t>
        <a:bodyPr/>
        <a:lstStyle/>
        <a:p>
          <a:endParaRPr lang="en-US"/>
        </a:p>
      </dgm:t>
    </dgm:pt>
    <dgm:pt modelId="{A6982080-0F4B-C846-9548-A63E2C0F9897}" type="sibTrans" cxnId="{69977EEB-9A5F-6342-BAC7-9085C80951C4}">
      <dgm:prSet/>
      <dgm:spPr/>
      <dgm:t>
        <a:bodyPr/>
        <a:lstStyle/>
        <a:p>
          <a:endParaRPr lang="en-US"/>
        </a:p>
      </dgm:t>
    </dgm:pt>
    <dgm:pt modelId="{90D4C81C-7475-1649-BD0A-F75A67C44950}" type="pres">
      <dgm:prSet presAssocID="{E6617FED-DAB3-C740-8B8E-63B66B97FDF8}" presName="Name0" presStyleCnt="0">
        <dgm:presLayoutVars>
          <dgm:dir/>
          <dgm:animLvl val="lvl"/>
          <dgm:resizeHandles val="exact"/>
        </dgm:presLayoutVars>
      </dgm:prSet>
      <dgm:spPr/>
    </dgm:pt>
    <dgm:pt modelId="{B1C88239-A9DE-644A-9BF4-88EBC2BDDCEF}" type="pres">
      <dgm:prSet presAssocID="{D6CDEE0C-8380-474F-AE71-F42F1DF67DE2}" presName="linNode" presStyleCnt="0"/>
      <dgm:spPr/>
    </dgm:pt>
    <dgm:pt modelId="{3CF5F909-D00F-4C42-BB83-E8BC7252CD19}" type="pres">
      <dgm:prSet presAssocID="{D6CDEE0C-8380-474F-AE71-F42F1DF67DE2}" presName="parentText" presStyleLbl="node1" presStyleIdx="0" presStyleCnt="1" custScaleX="67298">
        <dgm:presLayoutVars>
          <dgm:chMax val="1"/>
          <dgm:bulletEnabled val="1"/>
        </dgm:presLayoutVars>
      </dgm:prSet>
      <dgm:spPr/>
    </dgm:pt>
    <dgm:pt modelId="{E3620DF9-1B44-3F4F-901C-38D1398C4DA2}" type="pres">
      <dgm:prSet presAssocID="{D6CDEE0C-8380-474F-AE71-F42F1DF67DE2}" presName="descendantText" presStyleLbl="alignAccFollowNode1" presStyleIdx="0" presStyleCnt="1" custScaleX="118395" custScaleY="125000">
        <dgm:presLayoutVars>
          <dgm:bulletEnabled val="1"/>
        </dgm:presLayoutVars>
      </dgm:prSet>
      <dgm:spPr/>
    </dgm:pt>
  </dgm:ptLst>
  <dgm:cxnLst>
    <dgm:cxn modelId="{E213DF40-0398-164E-BBD3-B7710C80D858}" type="presOf" srcId="{7EE0F648-5F45-DA46-A0F3-F2A411948889}" destId="{E3620DF9-1B44-3F4F-901C-38D1398C4DA2}" srcOrd="0" destOrd="4" presId="urn:microsoft.com/office/officeart/2005/8/layout/vList5"/>
    <dgm:cxn modelId="{ABC20A43-A826-0F4E-8C19-1808D33A5D47}" type="presOf" srcId="{1C01DB86-97DE-F447-A1FE-21DAF1AEF2B7}" destId="{E3620DF9-1B44-3F4F-901C-38D1398C4DA2}" srcOrd="0" destOrd="5" presId="urn:microsoft.com/office/officeart/2005/8/layout/vList5"/>
    <dgm:cxn modelId="{5F1CB84F-F30A-884C-A4E3-C280656E8FB3}" srcId="{D6CDEE0C-8380-474F-AE71-F42F1DF67DE2}" destId="{2CC56299-784F-FF47-B7B4-8583B2D7CAC0}" srcOrd="2" destOrd="0" parTransId="{19BE364C-8A31-134A-8BD9-8B9358974EFB}" sibTransId="{94980072-7D2F-E549-B61A-5E46DC4C9A3E}"/>
    <dgm:cxn modelId="{D975B150-4C1F-D642-B4A7-2F3C7257B0CF}" srcId="{D6CDEE0C-8380-474F-AE71-F42F1DF67DE2}" destId="{7EE0F648-5F45-DA46-A0F3-F2A411948889}" srcOrd="4" destOrd="0" parTransId="{13DEA2EE-DD1A-8B46-A851-925228285FA9}" sibTransId="{9174CC70-258D-5D42-9958-9530F3D728C8}"/>
    <dgm:cxn modelId="{77C7C359-08A4-CA4E-88A4-667668996B86}" srcId="{D6CDEE0C-8380-474F-AE71-F42F1DF67DE2}" destId="{5BA42862-6A0A-5B4E-A75F-E94B015D8DF1}" srcOrd="0" destOrd="0" parTransId="{46864393-CB5F-6447-8B4E-4A364E68853B}" sibTransId="{F2AB2033-E75F-0140-85F6-4B9F183BC126}"/>
    <dgm:cxn modelId="{4A584D69-AFAA-7147-9AFD-B5B750296E5C}" type="presOf" srcId="{2CC56299-784F-FF47-B7B4-8583B2D7CAC0}" destId="{E3620DF9-1B44-3F4F-901C-38D1398C4DA2}" srcOrd="0" destOrd="2" presId="urn:microsoft.com/office/officeart/2005/8/layout/vList5"/>
    <dgm:cxn modelId="{8E60E96D-1660-8B42-80DE-2DA9C3682AF6}" type="presOf" srcId="{D6CDEE0C-8380-474F-AE71-F42F1DF67DE2}" destId="{3CF5F909-D00F-4C42-BB83-E8BC7252CD19}" srcOrd="0" destOrd="0" presId="urn:microsoft.com/office/officeart/2005/8/layout/vList5"/>
    <dgm:cxn modelId="{8051339A-9D12-094C-823F-795C88F6FD51}" srcId="{E6617FED-DAB3-C740-8B8E-63B66B97FDF8}" destId="{D6CDEE0C-8380-474F-AE71-F42F1DF67DE2}" srcOrd="0" destOrd="0" parTransId="{FD2F4F51-50A9-9D40-B55E-D42399A715BE}" sibTransId="{1F678EB3-1738-4A4B-A5F8-FC3FDBB6AD0E}"/>
    <dgm:cxn modelId="{166D84B1-61B8-0245-BB9F-430DBDFB97E5}" type="presOf" srcId="{5BA42862-6A0A-5B4E-A75F-E94B015D8DF1}" destId="{E3620DF9-1B44-3F4F-901C-38D1398C4DA2}" srcOrd="0" destOrd="0" presId="urn:microsoft.com/office/officeart/2005/8/layout/vList5"/>
    <dgm:cxn modelId="{0A30ECB3-C9F2-114A-86BE-15C1CBF79971}" srcId="{D6CDEE0C-8380-474F-AE71-F42F1DF67DE2}" destId="{C98B6D9B-04E0-5348-8278-3FDB50C813B0}" srcOrd="1" destOrd="0" parTransId="{5464C512-25E9-CB45-BAE8-D78DE70CAA7F}" sibTransId="{875A1B22-6A4F-B846-B286-5E0BE7441036}"/>
    <dgm:cxn modelId="{FE1439BC-26C0-A94A-B749-B0E3AF6025D9}" srcId="{D6CDEE0C-8380-474F-AE71-F42F1DF67DE2}" destId="{3D426783-B222-8C40-8F4D-C1262B63ADC4}" srcOrd="3" destOrd="0" parTransId="{87666E2D-391C-7D41-96E6-987319771F9C}" sibTransId="{BE2729C3-6C64-3F49-B786-B409030F202B}"/>
    <dgm:cxn modelId="{424141C7-E418-234B-B845-6B4873B00CCD}" type="presOf" srcId="{3D426783-B222-8C40-8F4D-C1262B63ADC4}" destId="{E3620DF9-1B44-3F4F-901C-38D1398C4DA2}" srcOrd="0" destOrd="3" presId="urn:microsoft.com/office/officeart/2005/8/layout/vList5"/>
    <dgm:cxn modelId="{69977EEB-9A5F-6342-BAC7-9085C80951C4}" srcId="{D6CDEE0C-8380-474F-AE71-F42F1DF67DE2}" destId="{1C01DB86-97DE-F447-A1FE-21DAF1AEF2B7}" srcOrd="5" destOrd="0" parTransId="{F428F06A-DD03-064B-90C4-5869CF011228}" sibTransId="{A6982080-0F4B-C846-9548-A63E2C0F9897}"/>
    <dgm:cxn modelId="{872FAAEF-99CE-8F42-B066-2A200EEC398A}" type="presOf" srcId="{C98B6D9B-04E0-5348-8278-3FDB50C813B0}" destId="{E3620DF9-1B44-3F4F-901C-38D1398C4DA2}" srcOrd="0" destOrd="1" presId="urn:microsoft.com/office/officeart/2005/8/layout/vList5"/>
    <dgm:cxn modelId="{BC845EFA-1934-854E-9B2F-3EA461B895CA}" type="presOf" srcId="{E6617FED-DAB3-C740-8B8E-63B66B97FDF8}" destId="{90D4C81C-7475-1649-BD0A-F75A67C44950}" srcOrd="0" destOrd="0" presId="urn:microsoft.com/office/officeart/2005/8/layout/vList5"/>
    <dgm:cxn modelId="{269AFF77-90A6-5F4D-BB71-BD60761CBF15}" type="presParOf" srcId="{90D4C81C-7475-1649-BD0A-F75A67C44950}" destId="{B1C88239-A9DE-644A-9BF4-88EBC2BDDCEF}" srcOrd="0" destOrd="0" presId="urn:microsoft.com/office/officeart/2005/8/layout/vList5"/>
    <dgm:cxn modelId="{B9251E07-C117-4D43-B923-6168B64F5683}" type="presParOf" srcId="{B1C88239-A9DE-644A-9BF4-88EBC2BDDCEF}" destId="{3CF5F909-D00F-4C42-BB83-E8BC7252CD19}" srcOrd="0" destOrd="0" presId="urn:microsoft.com/office/officeart/2005/8/layout/vList5"/>
    <dgm:cxn modelId="{1CD3454F-DDA8-AD4B-AD37-082711D94D57}" type="presParOf" srcId="{B1C88239-A9DE-644A-9BF4-88EBC2BDDCEF}" destId="{E3620DF9-1B44-3F4F-901C-38D1398C4DA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38F031-9943-EE4B-A70F-A34F4A1A4FAA}" type="doc">
      <dgm:prSet loTypeId="urn:microsoft.com/office/officeart/2005/8/layout/vList6" loCatId="relationship" qsTypeId="urn:microsoft.com/office/officeart/2005/8/quickstyle/simple1" qsCatId="simple" csTypeId="urn:microsoft.com/office/officeart/2005/8/colors/accent1_2" csCatId="accent1" phldr="1"/>
      <dgm:spPr/>
      <dgm:t>
        <a:bodyPr/>
        <a:lstStyle/>
        <a:p>
          <a:endParaRPr lang="en-US"/>
        </a:p>
      </dgm:t>
    </dgm:pt>
    <dgm:pt modelId="{5C2ABCE4-A7E0-E340-8C37-AED1CB83A586}">
      <dgm:prSet custT="1"/>
      <dgm:spPr/>
      <dgm:t>
        <a:bodyPr/>
        <a:lstStyle/>
        <a:p>
          <a:r>
            <a:rPr lang="en-US" sz="1600" dirty="0"/>
            <a:t>Specific</a:t>
          </a:r>
        </a:p>
      </dgm:t>
    </dgm:pt>
    <dgm:pt modelId="{BC508DC4-755F-0742-B6DA-EBB7C042F9F8}" type="parTrans" cxnId="{01D1B286-5EEF-9E48-82C4-DCE659FBD6A7}">
      <dgm:prSet/>
      <dgm:spPr/>
      <dgm:t>
        <a:bodyPr/>
        <a:lstStyle/>
        <a:p>
          <a:endParaRPr lang="en-US"/>
        </a:p>
      </dgm:t>
    </dgm:pt>
    <dgm:pt modelId="{AD43C1A3-08EC-1F4E-A9EA-F5EDD2170321}" type="sibTrans" cxnId="{01D1B286-5EEF-9E48-82C4-DCE659FBD6A7}">
      <dgm:prSet/>
      <dgm:spPr/>
      <dgm:t>
        <a:bodyPr/>
        <a:lstStyle/>
        <a:p>
          <a:endParaRPr lang="en-US"/>
        </a:p>
      </dgm:t>
    </dgm:pt>
    <dgm:pt modelId="{A2DA042E-0A16-9245-B08E-6CB0E2373C3D}">
      <dgm:prSet custT="1"/>
      <dgm:spPr/>
      <dgm:t>
        <a:bodyPr/>
        <a:lstStyle/>
        <a:p>
          <a:r>
            <a:rPr lang="en-US" sz="1600" dirty="0"/>
            <a:t>Measurable:</a:t>
          </a:r>
        </a:p>
      </dgm:t>
    </dgm:pt>
    <dgm:pt modelId="{3000B963-0B01-694B-AFAA-D585A8412FDC}" type="parTrans" cxnId="{CD8CB118-D960-3E4D-9A31-6710C49D35EA}">
      <dgm:prSet/>
      <dgm:spPr/>
      <dgm:t>
        <a:bodyPr/>
        <a:lstStyle/>
        <a:p>
          <a:endParaRPr lang="en-US"/>
        </a:p>
      </dgm:t>
    </dgm:pt>
    <dgm:pt modelId="{84FC6B59-9E7E-FF48-B9DA-EEFD4C5FF6D4}" type="sibTrans" cxnId="{CD8CB118-D960-3E4D-9A31-6710C49D35EA}">
      <dgm:prSet/>
      <dgm:spPr/>
      <dgm:t>
        <a:bodyPr/>
        <a:lstStyle/>
        <a:p>
          <a:endParaRPr lang="en-US"/>
        </a:p>
      </dgm:t>
    </dgm:pt>
    <dgm:pt modelId="{449713C5-0F25-1F4A-B5B0-820A661FBC21}">
      <dgm:prSet custT="1"/>
      <dgm:spPr/>
      <dgm:t>
        <a:bodyPr/>
        <a:lstStyle/>
        <a:p>
          <a:r>
            <a:rPr lang="en-US" sz="1600" dirty="0"/>
            <a:t>Relevant:</a:t>
          </a:r>
        </a:p>
      </dgm:t>
    </dgm:pt>
    <dgm:pt modelId="{9A9B3CB2-AEE9-854E-9257-EBAF1EBEAFF0}" type="parTrans" cxnId="{A4F46607-8FAD-4E4E-888E-2F915A752EF7}">
      <dgm:prSet/>
      <dgm:spPr/>
      <dgm:t>
        <a:bodyPr/>
        <a:lstStyle/>
        <a:p>
          <a:endParaRPr lang="en-US"/>
        </a:p>
      </dgm:t>
    </dgm:pt>
    <dgm:pt modelId="{CCE0D1B0-0BB8-7840-98FE-7AFC44DB31CA}" type="sibTrans" cxnId="{A4F46607-8FAD-4E4E-888E-2F915A752EF7}">
      <dgm:prSet/>
      <dgm:spPr/>
      <dgm:t>
        <a:bodyPr/>
        <a:lstStyle/>
        <a:p>
          <a:endParaRPr lang="en-US"/>
        </a:p>
      </dgm:t>
    </dgm:pt>
    <dgm:pt modelId="{E5E00DBF-FAF5-5F4B-A587-6987D461B46D}">
      <dgm:prSet custT="1"/>
      <dgm:spPr/>
      <dgm:t>
        <a:bodyPr/>
        <a:lstStyle/>
        <a:p>
          <a:r>
            <a:rPr lang="en-US" sz="1600" dirty="0"/>
            <a:t>Timebound:</a:t>
          </a:r>
        </a:p>
      </dgm:t>
    </dgm:pt>
    <dgm:pt modelId="{1EBB73FC-4889-D740-BE72-549FCFC63F0C}" type="parTrans" cxnId="{A056A017-F25E-2947-B745-8550C520A1A4}">
      <dgm:prSet/>
      <dgm:spPr/>
      <dgm:t>
        <a:bodyPr/>
        <a:lstStyle/>
        <a:p>
          <a:endParaRPr lang="en-US"/>
        </a:p>
      </dgm:t>
    </dgm:pt>
    <dgm:pt modelId="{39297524-BF3D-5543-9999-0E1529970D74}" type="sibTrans" cxnId="{A056A017-F25E-2947-B745-8550C520A1A4}">
      <dgm:prSet/>
      <dgm:spPr/>
      <dgm:t>
        <a:bodyPr/>
        <a:lstStyle/>
        <a:p>
          <a:endParaRPr lang="en-US"/>
        </a:p>
      </dgm:t>
    </dgm:pt>
    <dgm:pt modelId="{486AA1CF-D711-114C-9FA4-EB71486BE00C}">
      <dgm:prSet custT="1"/>
      <dgm:spPr/>
      <dgm:t>
        <a:bodyPr/>
        <a:lstStyle/>
        <a:p>
          <a:r>
            <a:rPr lang="en-US" sz="1600" dirty="0"/>
            <a:t>Increase Revenue vs. Increase Revenue by 12-15% within the U.S., &gt;20% in EMEA, &gt;30% in APAC</a:t>
          </a:r>
        </a:p>
      </dgm:t>
    </dgm:pt>
    <dgm:pt modelId="{CD5CBC0A-5FDD-F84B-8CD4-615712FDD9D7}" type="parTrans" cxnId="{9F5BAD43-1359-8A4E-AA12-FB48E42226E3}">
      <dgm:prSet/>
      <dgm:spPr/>
      <dgm:t>
        <a:bodyPr/>
        <a:lstStyle/>
        <a:p>
          <a:endParaRPr lang="en-US"/>
        </a:p>
      </dgm:t>
    </dgm:pt>
    <dgm:pt modelId="{992DBDA6-3435-CE4F-9F5E-C0498437125D}" type="sibTrans" cxnId="{9F5BAD43-1359-8A4E-AA12-FB48E42226E3}">
      <dgm:prSet/>
      <dgm:spPr/>
      <dgm:t>
        <a:bodyPr/>
        <a:lstStyle/>
        <a:p>
          <a:endParaRPr lang="en-US"/>
        </a:p>
      </dgm:t>
    </dgm:pt>
    <dgm:pt modelId="{E674D5AF-6901-E140-9975-D846C21A5C32}">
      <dgm:prSet custT="1"/>
      <dgm:spPr/>
      <dgm:t>
        <a:bodyPr/>
        <a:lstStyle/>
        <a:p>
          <a:r>
            <a:rPr lang="en-US" sz="1600" dirty="0"/>
            <a:t>Improve Marketing Performance vs. Increase KPIs by 20%, Audience size (from 5M to 6M), CTR (from 1% to 1.2%), ROI from 200% to 240%</a:t>
          </a:r>
        </a:p>
      </dgm:t>
    </dgm:pt>
    <dgm:pt modelId="{72F9FDB6-650C-1D48-96BE-7771A4781F0A}" type="parTrans" cxnId="{365C9A6F-C0A3-2945-A3E2-45C719D2295D}">
      <dgm:prSet/>
      <dgm:spPr/>
      <dgm:t>
        <a:bodyPr/>
        <a:lstStyle/>
        <a:p>
          <a:endParaRPr lang="en-US"/>
        </a:p>
      </dgm:t>
    </dgm:pt>
    <dgm:pt modelId="{B3CD7959-7FEB-4841-8D35-15C60A20D28C}" type="sibTrans" cxnId="{365C9A6F-C0A3-2945-A3E2-45C719D2295D}">
      <dgm:prSet/>
      <dgm:spPr/>
      <dgm:t>
        <a:bodyPr/>
        <a:lstStyle/>
        <a:p>
          <a:endParaRPr lang="en-US"/>
        </a:p>
      </dgm:t>
    </dgm:pt>
    <dgm:pt modelId="{146392B6-6843-D54A-942B-6BDCD5C29451}">
      <dgm:prSet custT="1"/>
      <dgm:spPr/>
      <dgm:t>
        <a:bodyPr/>
        <a:lstStyle/>
        <a:p>
          <a:r>
            <a:rPr lang="en-US" sz="1600" dirty="0"/>
            <a:t>When negotiating a refined goal, ensure your Specific, Actionable and Measurable version of the goal is still achieving the intent of the original</a:t>
          </a:r>
        </a:p>
      </dgm:t>
    </dgm:pt>
    <dgm:pt modelId="{68AECA84-FB4D-7A45-BE03-D313E60C82C6}" type="parTrans" cxnId="{CEEBCC6A-AB2D-2044-A181-2C40FB3854A8}">
      <dgm:prSet/>
      <dgm:spPr/>
      <dgm:t>
        <a:bodyPr/>
        <a:lstStyle/>
        <a:p>
          <a:endParaRPr lang="en-US"/>
        </a:p>
      </dgm:t>
    </dgm:pt>
    <dgm:pt modelId="{85718604-B995-C34D-8330-DBD1D3C07364}" type="sibTrans" cxnId="{CEEBCC6A-AB2D-2044-A181-2C40FB3854A8}">
      <dgm:prSet/>
      <dgm:spPr/>
      <dgm:t>
        <a:bodyPr/>
        <a:lstStyle/>
        <a:p>
          <a:endParaRPr lang="en-US"/>
        </a:p>
      </dgm:t>
    </dgm:pt>
    <dgm:pt modelId="{3605C243-55AE-C244-85DB-C40114D2DE62}">
      <dgm:prSet custT="1"/>
      <dgm:spPr/>
      <dgm:t>
        <a:bodyPr/>
        <a:lstStyle/>
        <a:p>
          <a:r>
            <a:rPr lang="en-US" sz="1600" dirty="0"/>
            <a:t>Drive to improvement on KPIs in test markets within 60 days. Ensure timebound is 90 days or less for ideal pace</a:t>
          </a:r>
        </a:p>
      </dgm:t>
    </dgm:pt>
    <dgm:pt modelId="{DE9EF58D-723F-BC4E-B877-E715DBCC5F17}" type="parTrans" cxnId="{CF41215D-2242-AC41-90A1-26E55AE524E9}">
      <dgm:prSet/>
      <dgm:spPr/>
      <dgm:t>
        <a:bodyPr/>
        <a:lstStyle/>
        <a:p>
          <a:endParaRPr lang="en-US"/>
        </a:p>
      </dgm:t>
    </dgm:pt>
    <dgm:pt modelId="{F43B3601-27C6-C141-94C8-F090C3103120}" type="sibTrans" cxnId="{CF41215D-2242-AC41-90A1-26E55AE524E9}">
      <dgm:prSet/>
      <dgm:spPr/>
      <dgm:t>
        <a:bodyPr/>
        <a:lstStyle/>
        <a:p>
          <a:endParaRPr lang="en-US"/>
        </a:p>
      </dgm:t>
    </dgm:pt>
    <dgm:pt modelId="{30A0590B-E749-084D-9C7A-77BFA8677C5A}">
      <dgm:prSet custT="1"/>
      <dgm:spPr/>
      <dgm:t>
        <a:bodyPr/>
        <a:lstStyle/>
        <a:p>
          <a:r>
            <a:rPr lang="en-US" sz="1600" dirty="0"/>
            <a:t>Actionable</a:t>
          </a:r>
        </a:p>
      </dgm:t>
    </dgm:pt>
    <dgm:pt modelId="{4E774B63-44AB-C749-81F1-DF1D974DED37}" type="parTrans" cxnId="{0EFD1ACE-B2C1-EF4C-946B-3B043A70DF1F}">
      <dgm:prSet/>
      <dgm:spPr/>
      <dgm:t>
        <a:bodyPr/>
        <a:lstStyle/>
        <a:p>
          <a:endParaRPr lang="en-US"/>
        </a:p>
      </dgm:t>
    </dgm:pt>
    <dgm:pt modelId="{A93E12C6-28D4-E740-90CC-405A65B1B282}" type="sibTrans" cxnId="{0EFD1ACE-B2C1-EF4C-946B-3B043A70DF1F}">
      <dgm:prSet/>
      <dgm:spPr/>
      <dgm:t>
        <a:bodyPr/>
        <a:lstStyle/>
        <a:p>
          <a:endParaRPr lang="en-US"/>
        </a:p>
      </dgm:t>
    </dgm:pt>
    <dgm:pt modelId="{93656589-5C81-684C-9FB9-CB5881508AA4}">
      <dgm:prSet custT="1"/>
      <dgm:spPr/>
      <dgm:t>
        <a:bodyPr/>
        <a:lstStyle/>
        <a:p>
          <a:r>
            <a:rPr lang="en-US" sz="1600" dirty="0"/>
            <a:t>Change approach to 1:1 with unique message driven by predictive model vs. blanket creative and message</a:t>
          </a:r>
        </a:p>
      </dgm:t>
    </dgm:pt>
    <dgm:pt modelId="{1092CA99-D83F-AE44-AB01-4655E8B76397}" type="parTrans" cxnId="{3C45379A-5A23-4343-9CAC-1E04BED11AB5}">
      <dgm:prSet/>
      <dgm:spPr/>
      <dgm:t>
        <a:bodyPr/>
        <a:lstStyle/>
        <a:p>
          <a:endParaRPr lang="en-US"/>
        </a:p>
      </dgm:t>
    </dgm:pt>
    <dgm:pt modelId="{E5575140-DAD1-CA48-8EF6-A8093BEDF871}" type="sibTrans" cxnId="{3C45379A-5A23-4343-9CAC-1E04BED11AB5}">
      <dgm:prSet/>
      <dgm:spPr/>
      <dgm:t>
        <a:bodyPr/>
        <a:lstStyle/>
        <a:p>
          <a:endParaRPr lang="en-US"/>
        </a:p>
      </dgm:t>
    </dgm:pt>
    <dgm:pt modelId="{4187CB49-4EC4-B94D-8223-56200CB200BD}" type="pres">
      <dgm:prSet presAssocID="{E538F031-9943-EE4B-A70F-A34F4A1A4FAA}" presName="Name0" presStyleCnt="0">
        <dgm:presLayoutVars>
          <dgm:dir/>
          <dgm:animLvl val="lvl"/>
          <dgm:resizeHandles/>
        </dgm:presLayoutVars>
      </dgm:prSet>
      <dgm:spPr/>
    </dgm:pt>
    <dgm:pt modelId="{64CC5BE9-D4D2-3F41-894C-F3E96403053D}" type="pres">
      <dgm:prSet presAssocID="{5C2ABCE4-A7E0-E340-8C37-AED1CB83A586}" presName="linNode" presStyleCnt="0"/>
      <dgm:spPr/>
    </dgm:pt>
    <dgm:pt modelId="{3432F6F4-0289-7345-8A60-0D7E6BD21866}" type="pres">
      <dgm:prSet presAssocID="{5C2ABCE4-A7E0-E340-8C37-AED1CB83A586}" presName="parentShp" presStyleLbl="node1" presStyleIdx="0" presStyleCnt="5" custScaleX="56229">
        <dgm:presLayoutVars>
          <dgm:bulletEnabled val="1"/>
        </dgm:presLayoutVars>
      </dgm:prSet>
      <dgm:spPr/>
    </dgm:pt>
    <dgm:pt modelId="{773E093D-DAC3-7E44-BBBA-03EFF8A3E51D}" type="pres">
      <dgm:prSet presAssocID="{5C2ABCE4-A7E0-E340-8C37-AED1CB83A586}" presName="childShp" presStyleLbl="bgAccFollowNode1" presStyleIdx="0" presStyleCnt="5" custScaleX="111809">
        <dgm:presLayoutVars>
          <dgm:bulletEnabled val="1"/>
        </dgm:presLayoutVars>
      </dgm:prSet>
      <dgm:spPr/>
    </dgm:pt>
    <dgm:pt modelId="{15EDBED7-34C4-8B48-840B-A2D7E97015FB}" type="pres">
      <dgm:prSet presAssocID="{AD43C1A3-08EC-1F4E-A9EA-F5EDD2170321}" presName="spacing" presStyleCnt="0"/>
      <dgm:spPr/>
    </dgm:pt>
    <dgm:pt modelId="{6C0913B2-7D5C-9C42-86BC-B06E6B27EC3D}" type="pres">
      <dgm:prSet presAssocID="{A2DA042E-0A16-9245-B08E-6CB0E2373C3D}" presName="linNode" presStyleCnt="0"/>
      <dgm:spPr/>
    </dgm:pt>
    <dgm:pt modelId="{49D58387-64EA-3742-B543-2703757F1CB5}" type="pres">
      <dgm:prSet presAssocID="{A2DA042E-0A16-9245-B08E-6CB0E2373C3D}" presName="parentShp" presStyleLbl="node1" presStyleIdx="1" presStyleCnt="5" custScaleX="56229">
        <dgm:presLayoutVars>
          <dgm:bulletEnabled val="1"/>
        </dgm:presLayoutVars>
      </dgm:prSet>
      <dgm:spPr/>
    </dgm:pt>
    <dgm:pt modelId="{9D586E1B-F06D-3441-854B-3BCFE7BE906C}" type="pres">
      <dgm:prSet presAssocID="{A2DA042E-0A16-9245-B08E-6CB0E2373C3D}" presName="childShp" presStyleLbl="bgAccFollowNode1" presStyleIdx="1" presStyleCnt="5" custScaleX="111809">
        <dgm:presLayoutVars>
          <dgm:bulletEnabled val="1"/>
        </dgm:presLayoutVars>
      </dgm:prSet>
      <dgm:spPr/>
    </dgm:pt>
    <dgm:pt modelId="{90C5F14B-439A-AA49-B5B4-017AE760BA0C}" type="pres">
      <dgm:prSet presAssocID="{84FC6B59-9E7E-FF48-B9DA-EEFD4C5FF6D4}" presName="spacing" presStyleCnt="0"/>
      <dgm:spPr/>
    </dgm:pt>
    <dgm:pt modelId="{3D7B7797-61A0-7646-93EE-C8A288956806}" type="pres">
      <dgm:prSet presAssocID="{30A0590B-E749-084D-9C7A-77BFA8677C5A}" presName="linNode" presStyleCnt="0"/>
      <dgm:spPr/>
    </dgm:pt>
    <dgm:pt modelId="{664D2294-76FB-724E-8B9D-26E1BAC7F704}" type="pres">
      <dgm:prSet presAssocID="{30A0590B-E749-084D-9C7A-77BFA8677C5A}" presName="parentShp" presStyleLbl="node1" presStyleIdx="2" presStyleCnt="5" custScaleX="56229">
        <dgm:presLayoutVars>
          <dgm:bulletEnabled val="1"/>
        </dgm:presLayoutVars>
      </dgm:prSet>
      <dgm:spPr/>
    </dgm:pt>
    <dgm:pt modelId="{1A3FA12E-4D19-CA4F-B298-8D7134D0A3D0}" type="pres">
      <dgm:prSet presAssocID="{30A0590B-E749-084D-9C7A-77BFA8677C5A}" presName="childShp" presStyleLbl="bgAccFollowNode1" presStyleIdx="2" presStyleCnt="5" custScaleX="111809">
        <dgm:presLayoutVars>
          <dgm:bulletEnabled val="1"/>
        </dgm:presLayoutVars>
      </dgm:prSet>
      <dgm:spPr/>
    </dgm:pt>
    <dgm:pt modelId="{AFA70D50-1B9F-D142-9F07-4C9879EEBA04}" type="pres">
      <dgm:prSet presAssocID="{A93E12C6-28D4-E740-90CC-405A65B1B282}" presName="spacing" presStyleCnt="0"/>
      <dgm:spPr/>
    </dgm:pt>
    <dgm:pt modelId="{882C6D3D-26FD-5546-A551-7305EA004D33}" type="pres">
      <dgm:prSet presAssocID="{449713C5-0F25-1F4A-B5B0-820A661FBC21}" presName="linNode" presStyleCnt="0"/>
      <dgm:spPr/>
    </dgm:pt>
    <dgm:pt modelId="{E18EA20E-1F4F-4B46-8D9D-D120E8DB3BDE}" type="pres">
      <dgm:prSet presAssocID="{449713C5-0F25-1F4A-B5B0-820A661FBC21}" presName="parentShp" presStyleLbl="node1" presStyleIdx="3" presStyleCnt="5" custScaleX="56229">
        <dgm:presLayoutVars>
          <dgm:bulletEnabled val="1"/>
        </dgm:presLayoutVars>
      </dgm:prSet>
      <dgm:spPr/>
    </dgm:pt>
    <dgm:pt modelId="{846EACAB-8A46-AD46-BFC0-A798796DB56D}" type="pres">
      <dgm:prSet presAssocID="{449713C5-0F25-1F4A-B5B0-820A661FBC21}" presName="childShp" presStyleLbl="bgAccFollowNode1" presStyleIdx="3" presStyleCnt="5" custScaleX="111809">
        <dgm:presLayoutVars>
          <dgm:bulletEnabled val="1"/>
        </dgm:presLayoutVars>
      </dgm:prSet>
      <dgm:spPr/>
    </dgm:pt>
    <dgm:pt modelId="{BA76C384-DB4B-9B43-A93B-A6A9F4DB55E6}" type="pres">
      <dgm:prSet presAssocID="{CCE0D1B0-0BB8-7840-98FE-7AFC44DB31CA}" presName="spacing" presStyleCnt="0"/>
      <dgm:spPr/>
    </dgm:pt>
    <dgm:pt modelId="{5B74F75D-EB2A-BB4E-A551-A547E6E8B702}" type="pres">
      <dgm:prSet presAssocID="{E5E00DBF-FAF5-5F4B-A587-6987D461B46D}" presName="linNode" presStyleCnt="0"/>
      <dgm:spPr/>
    </dgm:pt>
    <dgm:pt modelId="{5E2DDA5D-C8BC-3345-9AA7-9C8969F71976}" type="pres">
      <dgm:prSet presAssocID="{E5E00DBF-FAF5-5F4B-A587-6987D461B46D}" presName="parentShp" presStyleLbl="node1" presStyleIdx="4" presStyleCnt="5" custScaleX="56229">
        <dgm:presLayoutVars>
          <dgm:bulletEnabled val="1"/>
        </dgm:presLayoutVars>
      </dgm:prSet>
      <dgm:spPr/>
    </dgm:pt>
    <dgm:pt modelId="{A198AC9D-4267-6F43-A717-7ADAEE424492}" type="pres">
      <dgm:prSet presAssocID="{E5E00DBF-FAF5-5F4B-A587-6987D461B46D}" presName="childShp" presStyleLbl="bgAccFollowNode1" presStyleIdx="4" presStyleCnt="5" custScaleX="111809">
        <dgm:presLayoutVars>
          <dgm:bulletEnabled val="1"/>
        </dgm:presLayoutVars>
      </dgm:prSet>
      <dgm:spPr/>
    </dgm:pt>
  </dgm:ptLst>
  <dgm:cxnLst>
    <dgm:cxn modelId="{A4F46607-8FAD-4E4E-888E-2F915A752EF7}" srcId="{E538F031-9943-EE4B-A70F-A34F4A1A4FAA}" destId="{449713C5-0F25-1F4A-B5B0-820A661FBC21}" srcOrd="3" destOrd="0" parTransId="{9A9B3CB2-AEE9-854E-9257-EBAF1EBEAFF0}" sibTransId="{CCE0D1B0-0BB8-7840-98FE-7AFC44DB31CA}"/>
    <dgm:cxn modelId="{9F93D315-A0BF-0447-A878-587A19659EFA}" type="presOf" srcId="{E5E00DBF-FAF5-5F4B-A587-6987D461B46D}" destId="{5E2DDA5D-C8BC-3345-9AA7-9C8969F71976}" srcOrd="0" destOrd="0" presId="urn:microsoft.com/office/officeart/2005/8/layout/vList6"/>
    <dgm:cxn modelId="{A056A017-F25E-2947-B745-8550C520A1A4}" srcId="{E538F031-9943-EE4B-A70F-A34F4A1A4FAA}" destId="{E5E00DBF-FAF5-5F4B-A587-6987D461B46D}" srcOrd="4" destOrd="0" parTransId="{1EBB73FC-4889-D740-BE72-549FCFC63F0C}" sibTransId="{39297524-BF3D-5543-9999-0E1529970D74}"/>
    <dgm:cxn modelId="{CD8CB118-D960-3E4D-9A31-6710C49D35EA}" srcId="{E538F031-9943-EE4B-A70F-A34F4A1A4FAA}" destId="{A2DA042E-0A16-9245-B08E-6CB0E2373C3D}" srcOrd="1" destOrd="0" parTransId="{3000B963-0B01-694B-AFAA-D585A8412FDC}" sibTransId="{84FC6B59-9E7E-FF48-B9DA-EEFD4C5FF6D4}"/>
    <dgm:cxn modelId="{4AFF8C31-7E89-4345-9CE8-0D4A09078B9C}" type="presOf" srcId="{E674D5AF-6901-E140-9975-D846C21A5C32}" destId="{9D586E1B-F06D-3441-854B-3BCFE7BE906C}" srcOrd="0" destOrd="0" presId="urn:microsoft.com/office/officeart/2005/8/layout/vList6"/>
    <dgm:cxn modelId="{9F5BAD43-1359-8A4E-AA12-FB48E42226E3}" srcId="{5C2ABCE4-A7E0-E340-8C37-AED1CB83A586}" destId="{486AA1CF-D711-114C-9FA4-EB71486BE00C}" srcOrd="0" destOrd="0" parTransId="{CD5CBC0A-5FDD-F84B-8CD4-615712FDD9D7}" sibTransId="{992DBDA6-3435-CE4F-9F5E-C0498437125D}"/>
    <dgm:cxn modelId="{CF41215D-2242-AC41-90A1-26E55AE524E9}" srcId="{E5E00DBF-FAF5-5F4B-A587-6987D461B46D}" destId="{3605C243-55AE-C244-85DB-C40114D2DE62}" srcOrd="0" destOrd="0" parTransId="{DE9EF58D-723F-BC4E-B877-E715DBCC5F17}" sibTransId="{F43B3601-27C6-C141-94C8-F090C3103120}"/>
    <dgm:cxn modelId="{2F44BD65-7389-934B-9CB5-0AA9D670E5E9}" type="presOf" srcId="{93656589-5C81-684C-9FB9-CB5881508AA4}" destId="{1A3FA12E-4D19-CA4F-B298-8D7134D0A3D0}" srcOrd="0" destOrd="0" presId="urn:microsoft.com/office/officeart/2005/8/layout/vList6"/>
    <dgm:cxn modelId="{C6BCF266-A84B-A243-8DA3-64A6E00F5A82}" type="presOf" srcId="{A2DA042E-0A16-9245-B08E-6CB0E2373C3D}" destId="{49D58387-64EA-3742-B543-2703757F1CB5}" srcOrd="0" destOrd="0" presId="urn:microsoft.com/office/officeart/2005/8/layout/vList6"/>
    <dgm:cxn modelId="{CEEBCC6A-AB2D-2044-A181-2C40FB3854A8}" srcId="{449713C5-0F25-1F4A-B5B0-820A661FBC21}" destId="{146392B6-6843-D54A-942B-6BDCD5C29451}" srcOrd="0" destOrd="0" parTransId="{68AECA84-FB4D-7A45-BE03-D313E60C82C6}" sibTransId="{85718604-B995-C34D-8330-DBD1D3C07364}"/>
    <dgm:cxn modelId="{365C9A6F-C0A3-2945-A3E2-45C719D2295D}" srcId="{A2DA042E-0A16-9245-B08E-6CB0E2373C3D}" destId="{E674D5AF-6901-E140-9975-D846C21A5C32}" srcOrd="0" destOrd="0" parTransId="{72F9FDB6-650C-1D48-96BE-7771A4781F0A}" sibTransId="{B3CD7959-7FEB-4841-8D35-15C60A20D28C}"/>
    <dgm:cxn modelId="{14CC2875-B6B2-964C-AEC1-CDEA42AE55B6}" type="presOf" srcId="{146392B6-6843-D54A-942B-6BDCD5C29451}" destId="{846EACAB-8A46-AD46-BFC0-A798796DB56D}" srcOrd="0" destOrd="0" presId="urn:microsoft.com/office/officeart/2005/8/layout/vList6"/>
    <dgm:cxn modelId="{3069D27A-8503-DD43-BA57-A56323232D90}" type="presOf" srcId="{5C2ABCE4-A7E0-E340-8C37-AED1CB83A586}" destId="{3432F6F4-0289-7345-8A60-0D7E6BD21866}" srcOrd="0" destOrd="0" presId="urn:microsoft.com/office/officeart/2005/8/layout/vList6"/>
    <dgm:cxn modelId="{01D1B286-5EEF-9E48-82C4-DCE659FBD6A7}" srcId="{E538F031-9943-EE4B-A70F-A34F4A1A4FAA}" destId="{5C2ABCE4-A7E0-E340-8C37-AED1CB83A586}" srcOrd="0" destOrd="0" parTransId="{BC508DC4-755F-0742-B6DA-EBB7C042F9F8}" sibTransId="{AD43C1A3-08EC-1F4E-A9EA-F5EDD2170321}"/>
    <dgm:cxn modelId="{3C45379A-5A23-4343-9CAC-1E04BED11AB5}" srcId="{30A0590B-E749-084D-9C7A-77BFA8677C5A}" destId="{93656589-5C81-684C-9FB9-CB5881508AA4}" srcOrd="0" destOrd="0" parTransId="{1092CA99-D83F-AE44-AB01-4655E8B76397}" sibTransId="{E5575140-DAD1-CA48-8EF6-A8093BEDF871}"/>
    <dgm:cxn modelId="{4F02549E-89EB-B04A-83D7-CEE9C75E4490}" type="presOf" srcId="{449713C5-0F25-1F4A-B5B0-820A661FBC21}" destId="{E18EA20E-1F4F-4B46-8D9D-D120E8DB3BDE}" srcOrd="0" destOrd="0" presId="urn:microsoft.com/office/officeart/2005/8/layout/vList6"/>
    <dgm:cxn modelId="{6EE90C9F-D8E1-3E4F-A1B0-61837B78CC18}" type="presOf" srcId="{30A0590B-E749-084D-9C7A-77BFA8677C5A}" destId="{664D2294-76FB-724E-8B9D-26E1BAC7F704}" srcOrd="0" destOrd="0" presId="urn:microsoft.com/office/officeart/2005/8/layout/vList6"/>
    <dgm:cxn modelId="{0EFD1ACE-B2C1-EF4C-946B-3B043A70DF1F}" srcId="{E538F031-9943-EE4B-A70F-A34F4A1A4FAA}" destId="{30A0590B-E749-084D-9C7A-77BFA8677C5A}" srcOrd="2" destOrd="0" parTransId="{4E774B63-44AB-C749-81F1-DF1D974DED37}" sibTransId="{A93E12C6-28D4-E740-90CC-405A65B1B282}"/>
    <dgm:cxn modelId="{E92D9ECF-38A7-BC47-8E1C-7CCF1A8DEDBC}" type="presOf" srcId="{486AA1CF-D711-114C-9FA4-EB71486BE00C}" destId="{773E093D-DAC3-7E44-BBBA-03EFF8A3E51D}" srcOrd="0" destOrd="0" presId="urn:microsoft.com/office/officeart/2005/8/layout/vList6"/>
    <dgm:cxn modelId="{467B8CDE-C269-DF4B-ADC4-E2AF302E097B}" type="presOf" srcId="{3605C243-55AE-C244-85DB-C40114D2DE62}" destId="{A198AC9D-4267-6F43-A717-7ADAEE424492}" srcOrd="0" destOrd="0" presId="urn:microsoft.com/office/officeart/2005/8/layout/vList6"/>
    <dgm:cxn modelId="{81551FF8-A652-C746-8BA5-55FA5153B5A8}" type="presOf" srcId="{E538F031-9943-EE4B-A70F-A34F4A1A4FAA}" destId="{4187CB49-4EC4-B94D-8223-56200CB200BD}" srcOrd="0" destOrd="0" presId="urn:microsoft.com/office/officeart/2005/8/layout/vList6"/>
    <dgm:cxn modelId="{C930236E-CE22-9E43-B8F1-30F071FE400F}" type="presParOf" srcId="{4187CB49-4EC4-B94D-8223-56200CB200BD}" destId="{64CC5BE9-D4D2-3F41-894C-F3E96403053D}" srcOrd="0" destOrd="0" presId="urn:microsoft.com/office/officeart/2005/8/layout/vList6"/>
    <dgm:cxn modelId="{AE4EC77C-EF2A-E240-8828-E57A81935059}" type="presParOf" srcId="{64CC5BE9-D4D2-3F41-894C-F3E96403053D}" destId="{3432F6F4-0289-7345-8A60-0D7E6BD21866}" srcOrd="0" destOrd="0" presId="urn:microsoft.com/office/officeart/2005/8/layout/vList6"/>
    <dgm:cxn modelId="{BE8CA802-DD97-984F-84B3-FB5EA79CAD67}" type="presParOf" srcId="{64CC5BE9-D4D2-3F41-894C-F3E96403053D}" destId="{773E093D-DAC3-7E44-BBBA-03EFF8A3E51D}" srcOrd="1" destOrd="0" presId="urn:microsoft.com/office/officeart/2005/8/layout/vList6"/>
    <dgm:cxn modelId="{C018C374-CF0C-F649-BFE1-9DEB71FC579A}" type="presParOf" srcId="{4187CB49-4EC4-B94D-8223-56200CB200BD}" destId="{15EDBED7-34C4-8B48-840B-A2D7E97015FB}" srcOrd="1" destOrd="0" presId="urn:microsoft.com/office/officeart/2005/8/layout/vList6"/>
    <dgm:cxn modelId="{EA88598D-C810-AF41-BB9B-997CD9953295}" type="presParOf" srcId="{4187CB49-4EC4-B94D-8223-56200CB200BD}" destId="{6C0913B2-7D5C-9C42-86BC-B06E6B27EC3D}" srcOrd="2" destOrd="0" presId="urn:microsoft.com/office/officeart/2005/8/layout/vList6"/>
    <dgm:cxn modelId="{848A20A6-12A9-724A-8D59-919C98383626}" type="presParOf" srcId="{6C0913B2-7D5C-9C42-86BC-B06E6B27EC3D}" destId="{49D58387-64EA-3742-B543-2703757F1CB5}" srcOrd="0" destOrd="0" presId="urn:microsoft.com/office/officeart/2005/8/layout/vList6"/>
    <dgm:cxn modelId="{D04ACBFA-B676-2F4A-95DD-680490CC41C0}" type="presParOf" srcId="{6C0913B2-7D5C-9C42-86BC-B06E6B27EC3D}" destId="{9D586E1B-F06D-3441-854B-3BCFE7BE906C}" srcOrd="1" destOrd="0" presId="urn:microsoft.com/office/officeart/2005/8/layout/vList6"/>
    <dgm:cxn modelId="{14328177-92C2-CF48-B173-943833D7D664}" type="presParOf" srcId="{4187CB49-4EC4-B94D-8223-56200CB200BD}" destId="{90C5F14B-439A-AA49-B5B4-017AE760BA0C}" srcOrd="3" destOrd="0" presId="urn:microsoft.com/office/officeart/2005/8/layout/vList6"/>
    <dgm:cxn modelId="{FAC39DB5-47F0-D441-801E-536914AB9583}" type="presParOf" srcId="{4187CB49-4EC4-B94D-8223-56200CB200BD}" destId="{3D7B7797-61A0-7646-93EE-C8A288956806}" srcOrd="4" destOrd="0" presId="urn:microsoft.com/office/officeart/2005/8/layout/vList6"/>
    <dgm:cxn modelId="{ACE0049A-3F77-814C-931A-8B4ED9DBF62A}" type="presParOf" srcId="{3D7B7797-61A0-7646-93EE-C8A288956806}" destId="{664D2294-76FB-724E-8B9D-26E1BAC7F704}" srcOrd="0" destOrd="0" presId="urn:microsoft.com/office/officeart/2005/8/layout/vList6"/>
    <dgm:cxn modelId="{8CA20922-2917-FE44-9FEA-EEF4F6A9C81D}" type="presParOf" srcId="{3D7B7797-61A0-7646-93EE-C8A288956806}" destId="{1A3FA12E-4D19-CA4F-B298-8D7134D0A3D0}" srcOrd="1" destOrd="0" presId="urn:microsoft.com/office/officeart/2005/8/layout/vList6"/>
    <dgm:cxn modelId="{EAEE98AF-2DE7-EA41-902F-66D1F0EE72E8}" type="presParOf" srcId="{4187CB49-4EC4-B94D-8223-56200CB200BD}" destId="{AFA70D50-1B9F-D142-9F07-4C9879EEBA04}" srcOrd="5" destOrd="0" presId="urn:microsoft.com/office/officeart/2005/8/layout/vList6"/>
    <dgm:cxn modelId="{38AA039A-05E1-264E-8293-67BE60DCA92E}" type="presParOf" srcId="{4187CB49-4EC4-B94D-8223-56200CB200BD}" destId="{882C6D3D-26FD-5546-A551-7305EA004D33}" srcOrd="6" destOrd="0" presId="urn:microsoft.com/office/officeart/2005/8/layout/vList6"/>
    <dgm:cxn modelId="{2C3E05B9-A6D4-C345-BCBF-D1ADB58F6D83}" type="presParOf" srcId="{882C6D3D-26FD-5546-A551-7305EA004D33}" destId="{E18EA20E-1F4F-4B46-8D9D-D120E8DB3BDE}" srcOrd="0" destOrd="0" presId="urn:microsoft.com/office/officeart/2005/8/layout/vList6"/>
    <dgm:cxn modelId="{AB5A6223-960A-C44D-AA1F-A4FB906E9943}" type="presParOf" srcId="{882C6D3D-26FD-5546-A551-7305EA004D33}" destId="{846EACAB-8A46-AD46-BFC0-A798796DB56D}" srcOrd="1" destOrd="0" presId="urn:microsoft.com/office/officeart/2005/8/layout/vList6"/>
    <dgm:cxn modelId="{BE3AACA5-97F7-0944-8675-77CA74FD3620}" type="presParOf" srcId="{4187CB49-4EC4-B94D-8223-56200CB200BD}" destId="{BA76C384-DB4B-9B43-A93B-A6A9F4DB55E6}" srcOrd="7" destOrd="0" presId="urn:microsoft.com/office/officeart/2005/8/layout/vList6"/>
    <dgm:cxn modelId="{86569EE2-DE2E-7A40-91FE-CC74EDD385E7}" type="presParOf" srcId="{4187CB49-4EC4-B94D-8223-56200CB200BD}" destId="{5B74F75D-EB2A-BB4E-A551-A547E6E8B702}" srcOrd="8" destOrd="0" presId="urn:microsoft.com/office/officeart/2005/8/layout/vList6"/>
    <dgm:cxn modelId="{0CD1A90B-8B64-5A4D-B1D8-1A2C54CE3194}" type="presParOf" srcId="{5B74F75D-EB2A-BB4E-A551-A547E6E8B702}" destId="{5E2DDA5D-C8BC-3345-9AA7-9C8969F71976}" srcOrd="0" destOrd="0" presId="urn:microsoft.com/office/officeart/2005/8/layout/vList6"/>
    <dgm:cxn modelId="{9C6B4011-439B-F949-9C5B-D0C82A1B213B}" type="presParOf" srcId="{5B74F75D-EB2A-BB4E-A551-A547E6E8B702}" destId="{A198AC9D-4267-6F43-A717-7ADAEE42449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C9A720-2FD4-9243-8252-C0176D9A4D7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478116F-C20C-AF46-A3CE-C63896E1D5B4}">
      <dgm:prSet custT="1"/>
      <dgm:spPr/>
      <dgm:t>
        <a:bodyPr/>
        <a:lstStyle/>
        <a:p>
          <a:r>
            <a:rPr lang="en-US" sz="3200" dirty="0"/>
            <a:t>Expanding our data universe – dramatically!</a:t>
          </a:r>
        </a:p>
      </dgm:t>
    </dgm:pt>
    <dgm:pt modelId="{220F59AC-C9E3-CC49-9002-89BD62191CAE}" type="parTrans" cxnId="{7EF56C5F-9608-7D4E-8B78-7AF929975597}">
      <dgm:prSet/>
      <dgm:spPr/>
      <dgm:t>
        <a:bodyPr/>
        <a:lstStyle/>
        <a:p>
          <a:endParaRPr lang="en-US"/>
        </a:p>
      </dgm:t>
    </dgm:pt>
    <dgm:pt modelId="{9AF86D93-87F6-FA44-9334-1B1865BE2541}" type="sibTrans" cxnId="{7EF56C5F-9608-7D4E-8B78-7AF929975597}">
      <dgm:prSet/>
      <dgm:spPr/>
      <dgm:t>
        <a:bodyPr/>
        <a:lstStyle/>
        <a:p>
          <a:endParaRPr lang="en-US"/>
        </a:p>
      </dgm:t>
    </dgm:pt>
    <dgm:pt modelId="{3B671D74-369A-4040-96C7-ED9DC66EFC26}">
      <dgm:prSet custT="1"/>
      <dgm:spPr/>
      <dgm:t>
        <a:bodyPr/>
        <a:lstStyle/>
        <a:p>
          <a:r>
            <a:rPr lang="en-US" sz="1800" dirty="0"/>
            <a:t>Have we considered both </a:t>
          </a:r>
          <a:r>
            <a:rPr lang="en-US" sz="1800" b="1" dirty="0"/>
            <a:t>internal and externa</a:t>
          </a:r>
          <a:r>
            <a:rPr lang="en-US" sz="1800" dirty="0"/>
            <a:t>l data sources?</a:t>
          </a:r>
        </a:p>
      </dgm:t>
    </dgm:pt>
    <dgm:pt modelId="{D0B25A81-C5DC-D64F-A6C0-2A59CDE0ED93}" type="parTrans" cxnId="{53834553-87FE-6B42-A129-7837B8FD43F6}">
      <dgm:prSet/>
      <dgm:spPr/>
      <dgm:t>
        <a:bodyPr/>
        <a:lstStyle/>
        <a:p>
          <a:endParaRPr lang="en-US"/>
        </a:p>
      </dgm:t>
    </dgm:pt>
    <dgm:pt modelId="{6DEF0563-94FE-B849-A13D-A57D74750859}" type="sibTrans" cxnId="{53834553-87FE-6B42-A129-7837B8FD43F6}">
      <dgm:prSet/>
      <dgm:spPr/>
      <dgm:t>
        <a:bodyPr/>
        <a:lstStyle/>
        <a:p>
          <a:endParaRPr lang="en-US"/>
        </a:p>
      </dgm:t>
    </dgm:pt>
    <dgm:pt modelId="{8826C8AC-0797-D345-A09E-CDC3921471D4}">
      <dgm:prSet custT="1"/>
      <dgm:spPr/>
      <dgm:t>
        <a:bodyPr/>
        <a:lstStyle/>
        <a:p>
          <a:r>
            <a:rPr lang="en-US" sz="1800" dirty="0"/>
            <a:t>Do we need to </a:t>
          </a:r>
          <a:r>
            <a:rPr lang="en-US" sz="1800" b="1" dirty="0"/>
            <a:t>design an experiment </a:t>
          </a:r>
          <a:r>
            <a:rPr lang="en-US" sz="1800" dirty="0"/>
            <a:t>to derive robust model coefficients?</a:t>
          </a:r>
        </a:p>
      </dgm:t>
    </dgm:pt>
    <dgm:pt modelId="{50F4DE85-180D-B641-A7A7-74EFEC550E92}" type="parTrans" cxnId="{B0500B91-53D6-3C43-882B-1DBA859019ED}">
      <dgm:prSet/>
      <dgm:spPr/>
      <dgm:t>
        <a:bodyPr/>
        <a:lstStyle/>
        <a:p>
          <a:endParaRPr lang="en-US"/>
        </a:p>
      </dgm:t>
    </dgm:pt>
    <dgm:pt modelId="{96373C75-53F9-AA4F-80E9-54E2CB0B007E}" type="sibTrans" cxnId="{B0500B91-53D6-3C43-882B-1DBA859019ED}">
      <dgm:prSet/>
      <dgm:spPr/>
      <dgm:t>
        <a:bodyPr/>
        <a:lstStyle/>
        <a:p>
          <a:endParaRPr lang="en-US"/>
        </a:p>
      </dgm:t>
    </dgm:pt>
    <dgm:pt modelId="{5CDC2F54-DF35-8F47-B208-976E3D1DAC5D}">
      <dgm:prSet custT="1"/>
      <dgm:spPr/>
      <dgm:t>
        <a:bodyPr/>
        <a:lstStyle/>
        <a:p>
          <a:r>
            <a:rPr lang="en-US" sz="1800" dirty="0"/>
            <a:t>Have we considered </a:t>
          </a:r>
          <a:r>
            <a:rPr lang="en-US" sz="1800" b="1" dirty="0"/>
            <a:t>competitive intelligence</a:t>
          </a:r>
          <a:r>
            <a:rPr lang="en-US" sz="1800" dirty="0"/>
            <a:t> as well as competitive data/benchmarks? </a:t>
          </a:r>
        </a:p>
      </dgm:t>
    </dgm:pt>
    <dgm:pt modelId="{AC411632-4A17-7E43-A39D-225C61B8FE47}" type="parTrans" cxnId="{99CE73BC-A8D1-9047-AF0B-C26A64D170F6}">
      <dgm:prSet/>
      <dgm:spPr/>
      <dgm:t>
        <a:bodyPr/>
        <a:lstStyle/>
        <a:p>
          <a:endParaRPr lang="en-US"/>
        </a:p>
      </dgm:t>
    </dgm:pt>
    <dgm:pt modelId="{118AF920-C0C0-0346-AAC0-376121046EE8}" type="sibTrans" cxnId="{99CE73BC-A8D1-9047-AF0B-C26A64D170F6}">
      <dgm:prSet/>
      <dgm:spPr/>
      <dgm:t>
        <a:bodyPr/>
        <a:lstStyle/>
        <a:p>
          <a:endParaRPr lang="en-US"/>
        </a:p>
      </dgm:t>
    </dgm:pt>
    <dgm:pt modelId="{2B430E09-6989-D44E-B35D-5DEEC9E096E4}">
      <dgm:prSet custT="1"/>
      <dgm:spPr/>
      <dgm:t>
        <a:bodyPr/>
        <a:lstStyle/>
        <a:p>
          <a:r>
            <a:rPr lang="en-US" sz="1800" dirty="0"/>
            <a:t>Should we purchase data to augment “free” sources and improve performance? </a:t>
          </a:r>
        </a:p>
      </dgm:t>
    </dgm:pt>
    <dgm:pt modelId="{A6FC8536-22E9-DA47-A6D0-88DE21078698}" type="parTrans" cxnId="{B90D01E1-9CA3-404C-8847-0C9DE3C652BA}">
      <dgm:prSet/>
      <dgm:spPr/>
      <dgm:t>
        <a:bodyPr/>
        <a:lstStyle/>
        <a:p>
          <a:endParaRPr lang="en-US"/>
        </a:p>
      </dgm:t>
    </dgm:pt>
    <dgm:pt modelId="{600D9712-8DF9-8447-AD2F-0ED489D69D21}" type="sibTrans" cxnId="{B90D01E1-9CA3-404C-8847-0C9DE3C652BA}">
      <dgm:prSet/>
      <dgm:spPr/>
      <dgm:t>
        <a:bodyPr/>
        <a:lstStyle/>
        <a:p>
          <a:endParaRPr lang="en-US"/>
        </a:p>
      </dgm:t>
    </dgm:pt>
    <dgm:pt modelId="{A2F9AA88-6424-D041-8D56-7D1FD021CACB}">
      <dgm:prSet custT="1"/>
      <dgm:spPr/>
      <dgm:t>
        <a:bodyPr/>
        <a:lstStyle/>
        <a:p>
          <a:r>
            <a:rPr lang="en-US" sz="1800" dirty="0"/>
            <a:t>What research and data methods have been utilized and are any methods untapped to augment our data sources?</a:t>
          </a:r>
        </a:p>
      </dgm:t>
    </dgm:pt>
    <dgm:pt modelId="{BD880CE9-357A-2C4D-B3CE-30FC122C39F0}" type="parTrans" cxnId="{D9B042E8-62EB-9742-8B49-22F2FE56D14F}">
      <dgm:prSet/>
      <dgm:spPr/>
      <dgm:t>
        <a:bodyPr/>
        <a:lstStyle/>
        <a:p>
          <a:endParaRPr lang="en-US"/>
        </a:p>
      </dgm:t>
    </dgm:pt>
    <dgm:pt modelId="{CDD37714-4B08-1F40-8B44-C23B225BBE3C}" type="sibTrans" cxnId="{D9B042E8-62EB-9742-8B49-22F2FE56D14F}">
      <dgm:prSet/>
      <dgm:spPr/>
      <dgm:t>
        <a:bodyPr/>
        <a:lstStyle/>
        <a:p>
          <a:endParaRPr lang="en-US"/>
        </a:p>
      </dgm:t>
    </dgm:pt>
    <dgm:pt modelId="{E1AB99E9-7F4F-754C-A193-EFC0854D586C}">
      <dgm:prSet custT="1"/>
      <dgm:spPr/>
      <dgm:t>
        <a:bodyPr/>
        <a:lstStyle/>
        <a:p>
          <a:r>
            <a:rPr lang="en-US" sz="1800" dirty="0"/>
            <a:t>Are we including: primary, secondary, qualitative, quantitative, behavioral, demographic/psychographic, attitudinal, intent, location, IOT, device, credit, health, lifestyle and product usage?</a:t>
          </a:r>
        </a:p>
      </dgm:t>
    </dgm:pt>
    <dgm:pt modelId="{CFBCB56C-51BF-EA40-B6FC-94B710B7EA06}" type="parTrans" cxnId="{07C488ED-CAE7-5540-84C9-D4A865A11E4F}">
      <dgm:prSet/>
      <dgm:spPr/>
      <dgm:t>
        <a:bodyPr/>
        <a:lstStyle/>
        <a:p>
          <a:endParaRPr lang="en-US"/>
        </a:p>
      </dgm:t>
    </dgm:pt>
    <dgm:pt modelId="{38ECDDF2-A8C1-4841-B879-E231E0C7F1DF}" type="sibTrans" cxnId="{07C488ED-CAE7-5540-84C9-D4A865A11E4F}">
      <dgm:prSet/>
      <dgm:spPr/>
      <dgm:t>
        <a:bodyPr/>
        <a:lstStyle/>
        <a:p>
          <a:endParaRPr lang="en-US"/>
        </a:p>
      </dgm:t>
    </dgm:pt>
    <dgm:pt modelId="{9C34317C-0EA3-204E-A037-20EEB5BB915F}" type="pres">
      <dgm:prSet presAssocID="{0CC9A720-2FD4-9243-8252-C0176D9A4D72}" presName="Name0" presStyleCnt="0">
        <dgm:presLayoutVars>
          <dgm:dir/>
          <dgm:animLvl val="lvl"/>
          <dgm:resizeHandles val="exact"/>
        </dgm:presLayoutVars>
      </dgm:prSet>
      <dgm:spPr/>
    </dgm:pt>
    <dgm:pt modelId="{54CCE3FE-3777-A940-A863-8B8BF9312DC5}" type="pres">
      <dgm:prSet presAssocID="{5478116F-C20C-AF46-A3CE-C63896E1D5B4}" presName="linNode" presStyleCnt="0"/>
      <dgm:spPr/>
    </dgm:pt>
    <dgm:pt modelId="{D4BA8B3A-F134-B24A-A18C-E48A3FD1163A}" type="pres">
      <dgm:prSet presAssocID="{5478116F-C20C-AF46-A3CE-C63896E1D5B4}" presName="parentText" presStyleLbl="node1" presStyleIdx="0" presStyleCnt="1" custScaleX="72726" custScaleY="76685" custLinFactNeighborY="-380">
        <dgm:presLayoutVars>
          <dgm:chMax val="1"/>
          <dgm:bulletEnabled val="1"/>
        </dgm:presLayoutVars>
      </dgm:prSet>
      <dgm:spPr/>
    </dgm:pt>
    <dgm:pt modelId="{CBE6843D-63F7-044B-AD05-CDF90A869967}" type="pres">
      <dgm:prSet presAssocID="{5478116F-C20C-AF46-A3CE-C63896E1D5B4}" presName="descendantText" presStyleLbl="alignAccFollowNode1" presStyleIdx="0" presStyleCnt="1" custScaleX="116533" custScaleY="116144">
        <dgm:presLayoutVars>
          <dgm:bulletEnabled val="1"/>
        </dgm:presLayoutVars>
      </dgm:prSet>
      <dgm:spPr/>
    </dgm:pt>
  </dgm:ptLst>
  <dgm:cxnLst>
    <dgm:cxn modelId="{7AD5E333-DB7D-AC44-8A7B-97FDFB3323C0}" type="presOf" srcId="{3B671D74-369A-4040-96C7-ED9DC66EFC26}" destId="{CBE6843D-63F7-044B-AD05-CDF90A869967}" srcOrd="0" destOrd="0" presId="urn:microsoft.com/office/officeart/2005/8/layout/vList5"/>
    <dgm:cxn modelId="{53834553-87FE-6B42-A129-7837B8FD43F6}" srcId="{5478116F-C20C-AF46-A3CE-C63896E1D5B4}" destId="{3B671D74-369A-4040-96C7-ED9DC66EFC26}" srcOrd="0" destOrd="0" parTransId="{D0B25A81-C5DC-D64F-A6C0-2A59CDE0ED93}" sibTransId="{6DEF0563-94FE-B849-A13D-A57D74750859}"/>
    <dgm:cxn modelId="{7E5CA25E-EA3B-3148-99B0-8689B0DF6665}" type="presOf" srcId="{A2F9AA88-6424-D041-8D56-7D1FD021CACB}" destId="{CBE6843D-63F7-044B-AD05-CDF90A869967}" srcOrd="0" destOrd="4" presId="urn:microsoft.com/office/officeart/2005/8/layout/vList5"/>
    <dgm:cxn modelId="{7EF56C5F-9608-7D4E-8B78-7AF929975597}" srcId="{0CC9A720-2FD4-9243-8252-C0176D9A4D72}" destId="{5478116F-C20C-AF46-A3CE-C63896E1D5B4}" srcOrd="0" destOrd="0" parTransId="{220F59AC-C9E3-CC49-9002-89BD62191CAE}" sibTransId="{9AF86D93-87F6-FA44-9334-1B1865BE2541}"/>
    <dgm:cxn modelId="{0EAAA982-8BF8-114A-B2D1-B64364C9726D}" type="presOf" srcId="{0CC9A720-2FD4-9243-8252-C0176D9A4D72}" destId="{9C34317C-0EA3-204E-A037-20EEB5BB915F}" srcOrd="0" destOrd="0" presId="urn:microsoft.com/office/officeart/2005/8/layout/vList5"/>
    <dgm:cxn modelId="{9C11BC89-62C0-A94D-A606-037CCBAC2C79}" type="presOf" srcId="{5CDC2F54-DF35-8F47-B208-976E3D1DAC5D}" destId="{CBE6843D-63F7-044B-AD05-CDF90A869967}" srcOrd="0" destOrd="2" presId="urn:microsoft.com/office/officeart/2005/8/layout/vList5"/>
    <dgm:cxn modelId="{B0500B91-53D6-3C43-882B-1DBA859019ED}" srcId="{5478116F-C20C-AF46-A3CE-C63896E1D5B4}" destId="{8826C8AC-0797-D345-A09E-CDC3921471D4}" srcOrd="1" destOrd="0" parTransId="{50F4DE85-180D-B641-A7A7-74EFEC550E92}" sibTransId="{96373C75-53F9-AA4F-80E9-54E2CB0B007E}"/>
    <dgm:cxn modelId="{452AAB93-A8FC-F249-8783-D2FDD11F6A7A}" type="presOf" srcId="{8826C8AC-0797-D345-A09E-CDC3921471D4}" destId="{CBE6843D-63F7-044B-AD05-CDF90A869967}" srcOrd="0" destOrd="1" presId="urn:microsoft.com/office/officeart/2005/8/layout/vList5"/>
    <dgm:cxn modelId="{99CE73BC-A8D1-9047-AF0B-C26A64D170F6}" srcId="{5478116F-C20C-AF46-A3CE-C63896E1D5B4}" destId="{5CDC2F54-DF35-8F47-B208-976E3D1DAC5D}" srcOrd="2" destOrd="0" parTransId="{AC411632-4A17-7E43-A39D-225C61B8FE47}" sibTransId="{118AF920-C0C0-0346-AAC0-376121046EE8}"/>
    <dgm:cxn modelId="{873EB7C8-01A0-564F-86A1-90A65079EECA}" type="presOf" srcId="{5478116F-C20C-AF46-A3CE-C63896E1D5B4}" destId="{D4BA8B3A-F134-B24A-A18C-E48A3FD1163A}" srcOrd="0" destOrd="0" presId="urn:microsoft.com/office/officeart/2005/8/layout/vList5"/>
    <dgm:cxn modelId="{8C6EF8D1-3E0B-0947-9435-EA07E4CBDB08}" type="presOf" srcId="{E1AB99E9-7F4F-754C-A193-EFC0854D586C}" destId="{CBE6843D-63F7-044B-AD05-CDF90A869967}" srcOrd="0" destOrd="5" presId="urn:microsoft.com/office/officeart/2005/8/layout/vList5"/>
    <dgm:cxn modelId="{B90D01E1-9CA3-404C-8847-0C9DE3C652BA}" srcId="{5478116F-C20C-AF46-A3CE-C63896E1D5B4}" destId="{2B430E09-6989-D44E-B35D-5DEEC9E096E4}" srcOrd="3" destOrd="0" parTransId="{A6FC8536-22E9-DA47-A6D0-88DE21078698}" sibTransId="{600D9712-8DF9-8447-AD2F-0ED489D69D21}"/>
    <dgm:cxn modelId="{D9B042E8-62EB-9742-8B49-22F2FE56D14F}" srcId="{5478116F-C20C-AF46-A3CE-C63896E1D5B4}" destId="{A2F9AA88-6424-D041-8D56-7D1FD021CACB}" srcOrd="4" destOrd="0" parTransId="{BD880CE9-357A-2C4D-B3CE-30FC122C39F0}" sibTransId="{CDD37714-4B08-1F40-8B44-C23B225BBE3C}"/>
    <dgm:cxn modelId="{07C488ED-CAE7-5540-84C9-D4A865A11E4F}" srcId="{5478116F-C20C-AF46-A3CE-C63896E1D5B4}" destId="{E1AB99E9-7F4F-754C-A193-EFC0854D586C}" srcOrd="5" destOrd="0" parTransId="{CFBCB56C-51BF-EA40-B6FC-94B710B7EA06}" sibTransId="{38ECDDF2-A8C1-4841-B879-E231E0C7F1DF}"/>
    <dgm:cxn modelId="{8EED6DF6-1B45-C749-9D3B-BD832E7B9C1E}" type="presOf" srcId="{2B430E09-6989-D44E-B35D-5DEEC9E096E4}" destId="{CBE6843D-63F7-044B-AD05-CDF90A869967}" srcOrd="0" destOrd="3" presId="urn:microsoft.com/office/officeart/2005/8/layout/vList5"/>
    <dgm:cxn modelId="{F7F0329E-1247-CF4B-A1BB-96405C72C10F}" type="presParOf" srcId="{9C34317C-0EA3-204E-A037-20EEB5BB915F}" destId="{54CCE3FE-3777-A940-A863-8B8BF9312DC5}" srcOrd="0" destOrd="0" presId="urn:microsoft.com/office/officeart/2005/8/layout/vList5"/>
    <dgm:cxn modelId="{D1FEBA18-98AD-FA4F-95D3-55446C030229}" type="presParOf" srcId="{54CCE3FE-3777-A940-A863-8B8BF9312DC5}" destId="{D4BA8B3A-F134-B24A-A18C-E48A3FD1163A}" srcOrd="0" destOrd="0" presId="urn:microsoft.com/office/officeart/2005/8/layout/vList5"/>
    <dgm:cxn modelId="{32D0157C-C35F-604B-B4EF-08695EF17961}" type="presParOf" srcId="{54CCE3FE-3777-A940-A863-8B8BF9312DC5}" destId="{CBE6843D-63F7-044B-AD05-CDF90A86996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19075E-8D6A-F24D-9346-8C705564BCA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92286F88-6273-2642-90C6-B42F8DA127C9}">
      <dgm:prSet/>
      <dgm:spPr/>
      <dgm:t>
        <a:bodyPr/>
        <a:lstStyle/>
        <a:p>
          <a:r>
            <a:rPr lang="en-US" dirty="0"/>
            <a:t>Type</a:t>
          </a:r>
        </a:p>
      </dgm:t>
    </dgm:pt>
    <dgm:pt modelId="{7624FDE8-641C-B74F-9FFB-09DDF2BDCE98}" type="parTrans" cxnId="{67A98735-1987-6F48-9FD0-9C9BA218A364}">
      <dgm:prSet/>
      <dgm:spPr/>
      <dgm:t>
        <a:bodyPr/>
        <a:lstStyle/>
        <a:p>
          <a:endParaRPr lang="en-US"/>
        </a:p>
      </dgm:t>
    </dgm:pt>
    <dgm:pt modelId="{90D9CFDC-A619-C146-83FD-74830B45467F}" type="sibTrans" cxnId="{67A98735-1987-6F48-9FD0-9C9BA218A364}">
      <dgm:prSet/>
      <dgm:spPr/>
      <dgm:t>
        <a:bodyPr/>
        <a:lstStyle/>
        <a:p>
          <a:endParaRPr lang="en-US"/>
        </a:p>
      </dgm:t>
    </dgm:pt>
    <dgm:pt modelId="{1BF1334F-8E6D-624E-AF94-2256F09306E5}">
      <dgm:prSet/>
      <dgm:spPr/>
      <dgm:t>
        <a:bodyPr/>
        <a:lstStyle/>
        <a:p>
          <a:r>
            <a:rPr lang="en-US" dirty="0"/>
            <a:t>Time</a:t>
          </a:r>
        </a:p>
      </dgm:t>
    </dgm:pt>
    <dgm:pt modelId="{67E5618F-2847-4348-B4F3-8A1E4E046EF0}" type="parTrans" cxnId="{5C16D057-DD78-E74F-8A07-8DEED88C1FD3}">
      <dgm:prSet/>
      <dgm:spPr/>
      <dgm:t>
        <a:bodyPr/>
        <a:lstStyle/>
        <a:p>
          <a:endParaRPr lang="en-US"/>
        </a:p>
      </dgm:t>
    </dgm:pt>
    <dgm:pt modelId="{44DEEFCA-4E6B-1A42-817A-03AF49E2D802}" type="sibTrans" cxnId="{5C16D057-DD78-E74F-8A07-8DEED88C1FD3}">
      <dgm:prSet/>
      <dgm:spPr/>
      <dgm:t>
        <a:bodyPr/>
        <a:lstStyle/>
        <a:p>
          <a:endParaRPr lang="en-US"/>
        </a:p>
      </dgm:t>
    </dgm:pt>
    <dgm:pt modelId="{661D9B10-F5D4-5746-8869-5E69F47BAA2F}">
      <dgm:prSet/>
      <dgm:spPr/>
      <dgm:t>
        <a:bodyPr/>
        <a:lstStyle/>
        <a:p>
          <a:r>
            <a:rPr lang="en-US" dirty="0"/>
            <a:t>Consumer</a:t>
          </a:r>
        </a:p>
      </dgm:t>
    </dgm:pt>
    <dgm:pt modelId="{252CA9B3-55FE-F748-BECB-C99FF7F9C8CE}" type="parTrans" cxnId="{F13B3FFB-072E-B94E-B9B5-484787E31225}">
      <dgm:prSet/>
      <dgm:spPr/>
      <dgm:t>
        <a:bodyPr/>
        <a:lstStyle/>
        <a:p>
          <a:endParaRPr lang="en-US"/>
        </a:p>
      </dgm:t>
    </dgm:pt>
    <dgm:pt modelId="{D34FD12A-15D4-174B-B314-ACE57D352453}" type="sibTrans" cxnId="{F13B3FFB-072E-B94E-B9B5-484787E31225}">
      <dgm:prSet/>
      <dgm:spPr/>
      <dgm:t>
        <a:bodyPr/>
        <a:lstStyle/>
        <a:p>
          <a:endParaRPr lang="en-US"/>
        </a:p>
      </dgm:t>
    </dgm:pt>
    <dgm:pt modelId="{5B0A80C2-065D-2D44-AC2D-1625BFDB55E1}">
      <dgm:prSet/>
      <dgm:spPr/>
      <dgm:t>
        <a:bodyPr/>
        <a:lstStyle/>
        <a:p>
          <a:r>
            <a:rPr lang="en-US" dirty="0"/>
            <a:t>Numbers</a:t>
          </a:r>
        </a:p>
      </dgm:t>
    </dgm:pt>
    <dgm:pt modelId="{6585C6B1-7AD2-254B-A56E-9BF13D9EFCF0}" type="parTrans" cxnId="{28893B73-D009-4542-AAD9-F942E7CB19C7}">
      <dgm:prSet/>
      <dgm:spPr/>
      <dgm:t>
        <a:bodyPr/>
        <a:lstStyle/>
        <a:p>
          <a:endParaRPr lang="en-US"/>
        </a:p>
      </dgm:t>
    </dgm:pt>
    <dgm:pt modelId="{7FF0E370-9761-7041-8353-330342DA3CF9}" type="sibTrans" cxnId="{28893B73-D009-4542-AAD9-F942E7CB19C7}">
      <dgm:prSet/>
      <dgm:spPr/>
      <dgm:t>
        <a:bodyPr/>
        <a:lstStyle/>
        <a:p>
          <a:endParaRPr lang="en-US"/>
        </a:p>
      </dgm:t>
    </dgm:pt>
    <dgm:pt modelId="{9C958C96-2155-B641-AE8D-F0C2E8FBD725}">
      <dgm:prSet/>
      <dgm:spPr/>
      <dgm:t>
        <a:bodyPr/>
        <a:lstStyle/>
        <a:p>
          <a:r>
            <a:rPr lang="en-US" dirty="0"/>
            <a:t>Text</a:t>
          </a:r>
        </a:p>
      </dgm:t>
    </dgm:pt>
    <dgm:pt modelId="{D4FB1353-595C-684E-B0B3-260BACF8F79F}" type="parTrans" cxnId="{9DAB543B-BD18-EA4C-9F35-E4299333F173}">
      <dgm:prSet/>
      <dgm:spPr/>
      <dgm:t>
        <a:bodyPr/>
        <a:lstStyle/>
        <a:p>
          <a:endParaRPr lang="en-US"/>
        </a:p>
      </dgm:t>
    </dgm:pt>
    <dgm:pt modelId="{002CE776-D444-BD48-BD95-22D165555896}" type="sibTrans" cxnId="{9DAB543B-BD18-EA4C-9F35-E4299333F173}">
      <dgm:prSet/>
      <dgm:spPr/>
      <dgm:t>
        <a:bodyPr/>
        <a:lstStyle/>
        <a:p>
          <a:endParaRPr lang="en-US"/>
        </a:p>
      </dgm:t>
    </dgm:pt>
    <dgm:pt modelId="{AAE4548F-7744-B74B-B5AA-65CE1BE3ADC5}">
      <dgm:prSet/>
      <dgm:spPr/>
      <dgm:t>
        <a:bodyPr/>
        <a:lstStyle/>
        <a:p>
          <a:r>
            <a:rPr lang="en-US" dirty="0"/>
            <a:t>Video</a:t>
          </a:r>
        </a:p>
      </dgm:t>
    </dgm:pt>
    <dgm:pt modelId="{2E061716-CC88-AE49-9BE5-0948ED0EF766}" type="parTrans" cxnId="{B97A5B98-412F-AA42-9E7D-D3FD950666C7}">
      <dgm:prSet/>
      <dgm:spPr/>
      <dgm:t>
        <a:bodyPr/>
        <a:lstStyle/>
        <a:p>
          <a:endParaRPr lang="en-US"/>
        </a:p>
      </dgm:t>
    </dgm:pt>
    <dgm:pt modelId="{0DD6CE31-4419-1E49-A275-CFED3EA160FA}" type="sibTrans" cxnId="{B97A5B98-412F-AA42-9E7D-D3FD950666C7}">
      <dgm:prSet/>
      <dgm:spPr/>
      <dgm:t>
        <a:bodyPr/>
        <a:lstStyle/>
        <a:p>
          <a:endParaRPr lang="en-US"/>
        </a:p>
      </dgm:t>
    </dgm:pt>
    <dgm:pt modelId="{9A6E0E6C-8A6A-6442-866D-449A7ACC57F7}">
      <dgm:prSet/>
      <dgm:spPr/>
      <dgm:t>
        <a:bodyPr/>
        <a:lstStyle/>
        <a:p>
          <a:r>
            <a:rPr lang="en-US" dirty="0"/>
            <a:t>Complex Content</a:t>
          </a:r>
        </a:p>
      </dgm:t>
    </dgm:pt>
    <dgm:pt modelId="{72E7B0E1-7807-A24A-867B-F44AB2DD0961}" type="parTrans" cxnId="{56B8DD6F-2012-BA44-A9D2-321D4E78E32C}">
      <dgm:prSet/>
      <dgm:spPr/>
      <dgm:t>
        <a:bodyPr/>
        <a:lstStyle/>
        <a:p>
          <a:endParaRPr lang="en-US"/>
        </a:p>
      </dgm:t>
    </dgm:pt>
    <dgm:pt modelId="{40695B2D-9D11-D347-9A69-C6A33471BE78}" type="sibTrans" cxnId="{56B8DD6F-2012-BA44-A9D2-321D4E78E32C}">
      <dgm:prSet/>
      <dgm:spPr/>
      <dgm:t>
        <a:bodyPr/>
        <a:lstStyle/>
        <a:p>
          <a:endParaRPr lang="en-US"/>
        </a:p>
      </dgm:t>
    </dgm:pt>
    <dgm:pt modelId="{348A4CCF-F042-334A-B756-389C3D82950B}">
      <dgm:prSet/>
      <dgm:spPr/>
      <dgm:t>
        <a:bodyPr/>
        <a:lstStyle/>
        <a:p>
          <a:r>
            <a:rPr lang="en-US" dirty="0"/>
            <a:t>Location</a:t>
          </a:r>
        </a:p>
      </dgm:t>
    </dgm:pt>
    <dgm:pt modelId="{2B03B8BE-1B1C-2741-BCC6-D7A92A853989}" type="parTrans" cxnId="{72BBD28B-FF3C-EC45-ADEC-58D7B84376EE}">
      <dgm:prSet/>
      <dgm:spPr/>
      <dgm:t>
        <a:bodyPr/>
        <a:lstStyle/>
        <a:p>
          <a:endParaRPr lang="en-US"/>
        </a:p>
      </dgm:t>
    </dgm:pt>
    <dgm:pt modelId="{50C6E8A1-4D8C-8B4E-AEA8-2BC9EB694673}" type="sibTrans" cxnId="{72BBD28B-FF3C-EC45-ADEC-58D7B84376EE}">
      <dgm:prSet/>
      <dgm:spPr/>
      <dgm:t>
        <a:bodyPr/>
        <a:lstStyle/>
        <a:p>
          <a:endParaRPr lang="en-US"/>
        </a:p>
      </dgm:t>
    </dgm:pt>
    <dgm:pt modelId="{D80ACE44-12B4-0944-9A3F-CE561C9B72C5}">
      <dgm:prSet/>
      <dgm:spPr/>
      <dgm:t>
        <a:bodyPr/>
        <a:lstStyle/>
        <a:p>
          <a:r>
            <a:rPr lang="en-US" dirty="0"/>
            <a:t>Aggregated Historical</a:t>
          </a:r>
        </a:p>
      </dgm:t>
    </dgm:pt>
    <dgm:pt modelId="{EEF9981B-9423-9D48-B141-FEFFE8CFEE15}" type="parTrans" cxnId="{984E1ED2-9D8E-8645-A102-DF7081926596}">
      <dgm:prSet/>
      <dgm:spPr/>
      <dgm:t>
        <a:bodyPr/>
        <a:lstStyle/>
        <a:p>
          <a:endParaRPr lang="en-US"/>
        </a:p>
      </dgm:t>
    </dgm:pt>
    <dgm:pt modelId="{46ECD441-8262-C943-B654-C95876D36DD8}" type="sibTrans" cxnId="{984E1ED2-9D8E-8645-A102-DF7081926596}">
      <dgm:prSet/>
      <dgm:spPr/>
      <dgm:t>
        <a:bodyPr/>
        <a:lstStyle/>
        <a:p>
          <a:endParaRPr lang="en-US"/>
        </a:p>
      </dgm:t>
    </dgm:pt>
    <dgm:pt modelId="{9190AC35-EC2D-C341-8ED7-EF669A0F23AE}">
      <dgm:prSet/>
      <dgm:spPr/>
      <dgm:t>
        <a:bodyPr/>
        <a:lstStyle/>
        <a:p>
          <a:r>
            <a:rPr lang="en-US" dirty="0"/>
            <a:t>Annual</a:t>
          </a:r>
        </a:p>
      </dgm:t>
    </dgm:pt>
    <dgm:pt modelId="{CFA0CFED-20F6-0042-B4DC-4007BE0D85FB}" type="parTrans" cxnId="{96EED2E9-7994-9D46-896D-C2D96515269B}">
      <dgm:prSet/>
      <dgm:spPr/>
      <dgm:t>
        <a:bodyPr/>
        <a:lstStyle/>
        <a:p>
          <a:endParaRPr lang="en-US"/>
        </a:p>
      </dgm:t>
    </dgm:pt>
    <dgm:pt modelId="{48314544-EB40-2C46-8FB0-460EC57FED6E}" type="sibTrans" cxnId="{96EED2E9-7994-9D46-896D-C2D96515269B}">
      <dgm:prSet/>
      <dgm:spPr/>
      <dgm:t>
        <a:bodyPr/>
        <a:lstStyle/>
        <a:p>
          <a:endParaRPr lang="en-US"/>
        </a:p>
      </dgm:t>
    </dgm:pt>
    <dgm:pt modelId="{DCE5036E-2DBE-2D42-9C89-E6170F108B7C}">
      <dgm:prSet/>
      <dgm:spPr/>
      <dgm:t>
        <a:bodyPr/>
        <a:lstStyle/>
        <a:p>
          <a:r>
            <a:rPr lang="en-US" dirty="0"/>
            <a:t>Quarterly</a:t>
          </a:r>
        </a:p>
      </dgm:t>
    </dgm:pt>
    <dgm:pt modelId="{D2EEDADB-0A68-B848-A917-040B0DB02F6D}" type="parTrans" cxnId="{36DF3A1A-DF34-F741-AD0B-9DB90D2F934B}">
      <dgm:prSet/>
      <dgm:spPr/>
      <dgm:t>
        <a:bodyPr/>
        <a:lstStyle/>
        <a:p>
          <a:endParaRPr lang="en-US"/>
        </a:p>
      </dgm:t>
    </dgm:pt>
    <dgm:pt modelId="{E6F0CC2B-AB11-C545-BA79-46D53B27A294}" type="sibTrans" cxnId="{36DF3A1A-DF34-F741-AD0B-9DB90D2F934B}">
      <dgm:prSet/>
      <dgm:spPr/>
      <dgm:t>
        <a:bodyPr/>
        <a:lstStyle/>
        <a:p>
          <a:endParaRPr lang="en-US"/>
        </a:p>
      </dgm:t>
    </dgm:pt>
    <dgm:pt modelId="{46908A6F-261A-074F-A550-240EE232A27A}">
      <dgm:prSet/>
      <dgm:spPr/>
      <dgm:t>
        <a:bodyPr/>
        <a:lstStyle/>
        <a:p>
          <a:r>
            <a:rPr lang="en-US" dirty="0"/>
            <a:t>Hourly</a:t>
          </a:r>
        </a:p>
      </dgm:t>
    </dgm:pt>
    <dgm:pt modelId="{7DFAC061-C0F5-9942-BE4F-97644C0F4955}" type="parTrans" cxnId="{102591D4-61C5-FE45-9F52-5DA78ACC560B}">
      <dgm:prSet/>
      <dgm:spPr/>
      <dgm:t>
        <a:bodyPr/>
        <a:lstStyle/>
        <a:p>
          <a:endParaRPr lang="en-US"/>
        </a:p>
      </dgm:t>
    </dgm:pt>
    <dgm:pt modelId="{21B21EDE-BCBD-384E-8576-49C7400CDF7E}" type="sibTrans" cxnId="{102591D4-61C5-FE45-9F52-5DA78ACC560B}">
      <dgm:prSet/>
      <dgm:spPr/>
      <dgm:t>
        <a:bodyPr/>
        <a:lstStyle/>
        <a:p>
          <a:endParaRPr lang="en-US"/>
        </a:p>
      </dgm:t>
    </dgm:pt>
    <dgm:pt modelId="{BA95B28F-CF71-A84B-B44D-B7EE95CAA55E}">
      <dgm:prSet/>
      <dgm:spPr/>
      <dgm:t>
        <a:bodyPr/>
        <a:lstStyle/>
        <a:p>
          <a:r>
            <a:rPr lang="en-US" dirty="0"/>
            <a:t>Granular Real-time</a:t>
          </a:r>
        </a:p>
      </dgm:t>
    </dgm:pt>
    <dgm:pt modelId="{C994A5DC-26C0-2541-8496-FA46EFCF688F}" type="parTrans" cxnId="{76036ADF-C41D-5248-87C5-30BDDE221D0E}">
      <dgm:prSet/>
      <dgm:spPr/>
      <dgm:t>
        <a:bodyPr/>
        <a:lstStyle/>
        <a:p>
          <a:endParaRPr lang="en-US"/>
        </a:p>
      </dgm:t>
    </dgm:pt>
    <dgm:pt modelId="{EC2B1AB8-1EEB-3443-A2D4-31B153874F27}" type="sibTrans" cxnId="{76036ADF-C41D-5248-87C5-30BDDE221D0E}">
      <dgm:prSet/>
      <dgm:spPr/>
      <dgm:t>
        <a:bodyPr/>
        <a:lstStyle/>
        <a:p>
          <a:endParaRPr lang="en-US"/>
        </a:p>
      </dgm:t>
    </dgm:pt>
    <dgm:pt modelId="{A2AD9F2F-0455-9348-BB8F-8B5AED5C7CB9}">
      <dgm:prSet/>
      <dgm:spPr/>
      <dgm:t>
        <a:bodyPr/>
        <a:lstStyle/>
        <a:p>
          <a:r>
            <a:rPr lang="en-US" dirty="0"/>
            <a:t>Attitude</a:t>
          </a:r>
        </a:p>
      </dgm:t>
    </dgm:pt>
    <dgm:pt modelId="{4009C12F-3703-2C4F-B87C-0AB513B5480D}" type="parTrans" cxnId="{93363D04-62D4-764D-A4D4-572E8771A2E2}">
      <dgm:prSet/>
      <dgm:spPr/>
      <dgm:t>
        <a:bodyPr/>
        <a:lstStyle/>
        <a:p>
          <a:endParaRPr lang="en-US"/>
        </a:p>
      </dgm:t>
    </dgm:pt>
    <dgm:pt modelId="{2623F2A5-2618-A74C-8FED-A61D26E4CBE6}" type="sibTrans" cxnId="{93363D04-62D4-764D-A4D4-572E8771A2E2}">
      <dgm:prSet/>
      <dgm:spPr/>
      <dgm:t>
        <a:bodyPr/>
        <a:lstStyle/>
        <a:p>
          <a:endParaRPr lang="en-US"/>
        </a:p>
      </dgm:t>
    </dgm:pt>
    <dgm:pt modelId="{A500B423-5325-0448-9DB3-17220230AD27}">
      <dgm:prSet/>
      <dgm:spPr/>
      <dgm:t>
        <a:bodyPr/>
        <a:lstStyle/>
        <a:p>
          <a:r>
            <a:rPr lang="en-US" dirty="0"/>
            <a:t>Motivation</a:t>
          </a:r>
        </a:p>
      </dgm:t>
    </dgm:pt>
    <dgm:pt modelId="{D0EEAC37-AAE6-9B46-B24E-7FC6A9406ACD}" type="parTrans" cxnId="{00B6105C-CC5D-954F-8A3E-74D179F79051}">
      <dgm:prSet/>
      <dgm:spPr/>
      <dgm:t>
        <a:bodyPr/>
        <a:lstStyle/>
        <a:p>
          <a:endParaRPr lang="en-US"/>
        </a:p>
      </dgm:t>
    </dgm:pt>
    <dgm:pt modelId="{8263B9C5-14C0-E24A-962E-92E8FE7552FE}" type="sibTrans" cxnId="{00B6105C-CC5D-954F-8A3E-74D179F79051}">
      <dgm:prSet/>
      <dgm:spPr/>
      <dgm:t>
        <a:bodyPr/>
        <a:lstStyle/>
        <a:p>
          <a:endParaRPr lang="en-US"/>
        </a:p>
      </dgm:t>
    </dgm:pt>
    <dgm:pt modelId="{7C59545E-BD2E-2444-9F20-5D67C2A89829}">
      <dgm:prSet/>
      <dgm:spPr/>
      <dgm:t>
        <a:bodyPr/>
        <a:lstStyle/>
        <a:p>
          <a:r>
            <a:rPr lang="en-US" dirty="0"/>
            <a:t>Intent</a:t>
          </a:r>
        </a:p>
      </dgm:t>
    </dgm:pt>
    <dgm:pt modelId="{78B39D29-07E3-174F-AC2E-A0515178EA4E}" type="parTrans" cxnId="{824C3BC8-AD5C-A741-A693-EC64217C7169}">
      <dgm:prSet/>
      <dgm:spPr/>
      <dgm:t>
        <a:bodyPr/>
        <a:lstStyle/>
        <a:p>
          <a:endParaRPr lang="en-US"/>
        </a:p>
      </dgm:t>
    </dgm:pt>
    <dgm:pt modelId="{E082AEE5-978C-FB4E-9705-03096C649967}" type="sibTrans" cxnId="{824C3BC8-AD5C-A741-A693-EC64217C7169}">
      <dgm:prSet/>
      <dgm:spPr/>
      <dgm:t>
        <a:bodyPr/>
        <a:lstStyle/>
        <a:p>
          <a:endParaRPr lang="en-US"/>
        </a:p>
      </dgm:t>
    </dgm:pt>
    <dgm:pt modelId="{EC503503-EF60-E048-8C7E-A52FCC28C88F}">
      <dgm:prSet/>
      <dgm:spPr/>
      <dgm:t>
        <a:bodyPr/>
        <a:lstStyle/>
        <a:p>
          <a:r>
            <a:rPr lang="en-US" dirty="0"/>
            <a:t>Advocacy</a:t>
          </a:r>
        </a:p>
      </dgm:t>
    </dgm:pt>
    <dgm:pt modelId="{BEE032A3-E6DB-FB45-9BA5-8CB528F57CF3}" type="parTrans" cxnId="{53131AD4-F8BE-2647-AD00-621293B1A142}">
      <dgm:prSet/>
      <dgm:spPr/>
      <dgm:t>
        <a:bodyPr/>
        <a:lstStyle/>
        <a:p>
          <a:endParaRPr lang="en-US"/>
        </a:p>
      </dgm:t>
    </dgm:pt>
    <dgm:pt modelId="{DD57BB61-4939-574C-A87F-0E78D89685A2}" type="sibTrans" cxnId="{53131AD4-F8BE-2647-AD00-621293B1A142}">
      <dgm:prSet/>
      <dgm:spPr/>
      <dgm:t>
        <a:bodyPr/>
        <a:lstStyle/>
        <a:p>
          <a:endParaRPr lang="en-US"/>
        </a:p>
      </dgm:t>
    </dgm:pt>
    <dgm:pt modelId="{1394029E-69C3-8642-9F62-30D4C5CD56CB}">
      <dgm:prSet/>
      <dgm:spPr/>
      <dgm:t>
        <a:bodyPr/>
        <a:lstStyle/>
        <a:p>
          <a:r>
            <a:rPr lang="en-US" dirty="0"/>
            <a:t>Purchase Behavior</a:t>
          </a:r>
        </a:p>
      </dgm:t>
    </dgm:pt>
    <dgm:pt modelId="{2DDBDE74-8AC3-BB4C-8CB3-A0C31C6BD5E2}" type="parTrans" cxnId="{DC9867E7-69C5-674D-961A-77102B89643C}">
      <dgm:prSet/>
      <dgm:spPr/>
      <dgm:t>
        <a:bodyPr/>
        <a:lstStyle/>
        <a:p>
          <a:endParaRPr lang="en-US"/>
        </a:p>
      </dgm:t>
    </dgm:pt>
    <dgm:pt modelId="{BA5A679E-D7F8-D144-9B24-065A5F9CE8DA}" type="sibTrans" cxnId="{DC9867E7-69C5-674D-961A-77102B89643C}">
      <dgm:prSet/>
      <dgm:spPr/>
      <dgm:t>
        <a:bodyPr/>
        <a:lstStyle/>
        <a:p>
          <a:endParaRPr lang="en-US"/>
        </a:p>
      </dgm:t>
    </dgm:pt>
    <dgm:pt modelId="{B75508E2-3919-0344-97E9-7DA18135DB45}" type="pres">
      <dgm:prSet presAssocID="{4319075E-8D6A-F24D-9346-8C705564BCA4}" presName="linearFlow" presStyleCnt="0">
        <dgm:presLayoutVars>
          <dgm:dir/>
          <dgm:animLvl val="lvl"/>
          <dgm:resizeHandles val="exact"/>
        </dgm:presLayoutVars>
      </dgm:prSet>
      <dgm:spPr/>
    </dgm:pt>
    <dgm:pt modelId="{D7C05491-E3C6-0849-863C-221522E86885}" type="pres">
      <dgm:prSet presAssocID="{92286F88-6273-2642-90C6-B42F8DA127C9}" presName="composite" presStyleCnt="0"/>
      <dgm:spPr/>
    </dgm:pt>
    <dgm:pt modelId="{0F4BC910-E4CB-8B49-A711-B3B477E9AC81}" type="pres">
      <dgm:prSet presAssocID="{92286F88-6273-2642-90C6-B42F8DA127C9}" presName="parentText" presStyleLbl="alignNode1" presStyleIdx="0" presStyleCnt="3">
        <dgm:presLayoutVars>
          <dgm:chMax val="1"/>
          <dgm:bulletEnabled val="1"/>
        </dgm:presLayoutVars>
      </dgm:prSet>
      <dgm:spPr/>
    </dgm:pt>
    <dgm:pt modelId="{C2A0150F-433A-0D40-859A-D407832F5659}" type="pres">
      <dgm:prSet presAssocID="{92286F88-6273-2642-90C6-B42F8DA127C9}" presName="descendantText" presStyleLbl="alignAcc1" presStyleIdx="0" presStyleCnt="3">
        <dgm:presLayoutVars>
          <dgm:bulletEnabled val="1"/>
        </dgm:presLayoutVars>
      </dgm:prSet>
      <dgm:spPr/>
    </dgm:pt>
    <dgm:pt modelId="{A86C02E4-5B82-7441-819A-E7E69F7EA4B8}" type="pres">
      <dgm:prSet presAssocID="{90D9CFDC-A619-C146-83FD-74830B45467F}" presName="sp" presStyleCnt="0"/>
      <dgm:spPr/>
    </dgm:pt>
    <dgm:pt modelId="{57E4B3DA-B29A-5C4B-BF98-038361B428BC}" type="pres">
      <dgm:prSet presAssocID="{1BF1334F-8E6D-624E-AF94-2256F09306E5}" presName="composite" presStyleCnt="0"/>
      <dgm:spPr/>
    </dgm:pt>
    <dgm:pt modelId="{B4AAD0C3-BB60-0246-A076-C29A0546B879}" type="pres">
      <dgm:prSet presAssocID="{1BF1334F-8E6D-624E-AF94-2256F09306E5}" presName="parentText" presStyleLbl="alignNode1" presStyleIdx="1" presStyleCnt="3">
        <dgm:presLayoutVars>
          <dgm:chMax val="1"/>
          <dgm:bulletEnabled val="1"/>
        </dgm:presLayoutVars>
      </dgm:prSet>
      <dgm:spPr/>
    </dgm:pt>
    <dgm:pt modelId="{755B674F-E213-B944-84CD-E79467DF6559}" type="pres">
      <dgm:prSet presAssocID="{1BF1334F-8E6D-624E-AF94-2256F09306E5}" presName="descendantText" presStyleLbl="alignAcc1" presStyleIdx="1" presStyleCnt="3">
        <dgm:presLayoutVars>
          <dgm:bulletEnabled val="1"/>
        </dgm:presLayoutVars>
      </dgm:prSet>
      <dgm:spPr/>
    </dgm:pt>
    <dgm:pt modelId="{B1145D75-6310-AC41-939A-591070EF77DA}" type="pres">
      <dgm:prSet presAssocID="{44DEEFCA-4E6B-1A42-817A-03AF49E2D802}" presName="sp" presStyleCnt="0"/>
      <dgm:spPr/>
    </dgm:pt>
    <dgm:pt modelId="{BFCC7126-0307-D043-9DE5-9B2A3FA16364}" type="pres">
      <dgm:prSet presAssocID="{661D9B10-F5D4-5746-8869-5E69F47BAA2F}" presName="composite" presStyleCnt="0"/>
      <dgm:spPr/>
    </dgm:pt>
    <dgm:pt modelId="{A932428D-5BDA-1144-B06F-E48D0DF33F4D}" type="pres">
      <dgm:prSet presAssocID="{661D9B10-F5D4-5746-8869-5E69F47BAA2F}" presName="parentText" presStyleLbl="alignNode1" presStyleIdx="2" presStyleCnt="3">
        <dgm:presLayoutVars>
          <dgm:chMax val="1"/>
          <dgm:bulletEnabled val="1"/>
        </dgm:presLayoutVars>
      </dgm:prSet>
      <dgm:spPr/>
    </dgm:pt>
    <dgm:pt modelId="{E903D460-733C-2441-92AA-2F10367A2BC5}" type="pres">
      <dgm:prSet presAssocID="{661D9B10-F5D4-5746-8869-5E69F47BAA2F}" presName="descendantText" presStyleLbl="alignAcc1" presStyleIdx="2" presStyleCnt="3">
        <dgm:presLayoutVars>
          <dgm:bulletEnabled val="1"/>
        </dgm:presLayoutVars>
      </dgm:prSet>
      <dgm:spPr/>
    </dgm:pt>
  </dgm:ptLst>
  <dgm:cxnLst>
    <dgm:cxn modelId="{82003D04-FC8B-374B-AED5-5646F41C8C03}" type="presOf" srcId="{92286F88-6273-2642-90C6-B42F8DA127C9}" destId="{0F4BC910-E4CB-8B49-A711-B3B477E9AC81}" srcOrd="0" destOrd="0" presId="urn:microsoft.com/office/officeart/2005/8/layout/chevron2"/>
    <dgm:cxn modelId="{93363D04-62D4-764D-A4D4-572E8771A2E2}" srcId="{661D9B10-F5D4-5746-8869-5E69F47BAA2F}" destId="{A2AD9F2F-0455-9348-BB8F-8B5AED5C7CB9}" srcOrd="0" destOrd="0" parTransId="{4009C12F-3703-2C4F-B87C-0AB513B5480D}" sibTransId="{2623F2A5-2618-A74C-8FED-A61D26E4CBE6}"/>
    <dgm:cxn modelId="{951A8010-B0AB-444A-97DC-122D6CC0CE9A}" type="presOf" srcId="{A2AD9F2F-0455-9348-BB8F-8B5AED5C7CB9}" destId="{E903D460-733C-2441-92AA-2F10367A2BC5}" srcOrd="0" destOrd="0" presId="urn:microsoft.com/office/officeart/2005/8/layout/chevron2"/>
    <dgm:cxn modelId="{FA7CB615-1CCE-6647-AEAD-CCB3662D38F4}" type="presOf" srcId="{1BF1334F-8E6D-624E-AF94-2256F09306E5}" destId="{B4AAD0C3-BB60-0246-A076-C29A0546B879}" srcOrd="0" destOrd="0" presId="urn:microsoft.com/office/officeart/2005/8/layout/chevron2"/>
    <dgm:cxn modelId="{36DF3A1A-DF34-F741-AD0B-9DB90D2F934B}" srcId="{1BF1334F-8E6D-624E-AF94-2256F09306E5}" destId="{DCE5036E-2DBE-2D42-9C89-E6170F108B7C}" srcOrd="2" destOrd="0" parTransId="{D2EEDADB-0A68-B848-A917-040B0DB02F6D}" sibTransId="{E6F0CC2B-AB11-C545-BA79-46D53B27A294}"/>
    <dgm:cxn modelId="{90E9D41B-030F-7A44-B774-DA0CCE698FDD}" type="presOf" srcId="{9C958C96-2155-B641-AE8D-F0C2E8FBD725}" destId="{C2A0150F-433A-0D40-859A-D407832F5659}" srcOrd="0" destOrd="1" presId="urn:microsoft.com/office/officeart/2005/8/layout/chevron2"/>
    <dgm:cxn modelId="{F9CE8D26-489D-5440-80E7-52B384325723}" type="presOf" srcId="{9190AC35-EC2D-C341-8ED7-EF669A0F23AE}" destId="{755B674F-E213-B944-84CD-E79467DF6559}" srcOrd="0" destOrd="1" presId="urn:microsoft.com/office/officeart/2005/8/layout/chevron2"/>
    <dgm:cxn modelId="{8DEB9E27-3C98-744E-9115-073C180C9975}" type="presOf" srcId="{D80ACE44-12B4-0944-9A3F-CE561C9B72C5}" destId="{755B674F-E213-B944-84CD-E79467DF6559}" srcOrd="0" destOrd="0" presId="urn:microsoft.com/office/officeart/2005/8/layout/chevron2"/>
    <dgm:cxn modelId="{09D86230-E36B-3C48-B9CC-A51B85525D1F}" type="presOf" srcId="{7C59545E-BD2E-2444-9F20-5D67C2A89829}" destId="{E903D460-733C-2441-92AA-2F10367A2BC5}" srcOrd="0" destOrd="2" presId="urn:microsoft.com/office/officeart/2005/8/layout/chevron2"/>
    <dgm:cxn modelId="{67A98735-1987-6F48-9FD0-9C9BA218A364}" srcId="{4319075E-8D6A-F24D-9346-8C705564BCA4}" destId="{92286F88-6273-2642-90C6-B42F8DA127C9}" srcOrd="0" destOrd="0" parTransId="{7624FDE8-641C-B74F-9FFB-09DDF2BDCE98}" sibTransId="{90D9CFDC-A619-C146-83FD-74830B45467F}"/>
    <dgm:cxn modelId="{9DAB543B-BD18-EA4C-9F35-E4299333F173}" srcId="{92286F88-6273-2642-90C6-B42F8DA127C9}" destId="{9C958C96-2155-B641-AE8D-F0C2E8FBD725}" srcOrd="1" destOrd="0" parTransId="{D4FB1353-595C-684E-B0B3-260BACF8F79F}" sibTransId="{002CE776-D444-BD48-BD95-22D165555896}"/>
    <dgm:cxn modelId="{5B9A443C-3331-EC44-9DFF-D00F466AE985}" type="presOf" srcId="{46908A6F-261A-074F-A550-240EE232A27A}" destId="{755B674F-E213-B944-84CD-E79467DF6559}" srcOrd="0" destOrd="3" presId="urn:microsoft.com/office/officeart/2005/8/layout/chevron2"/>
    <dgm:cxn modelId="{5C16D057-DD78-E74F-8A07-8DEED88C1FD3}" srcId="{4319075E-8D6A-F24D-9346-8C705564BCA4}" destId="{1BF1334F-8E6D-624E-AF94-2256F09306E5}" srcOrd="1" destOrd="0" parTransId="{67E5618F-2847-4348-B4F3-8A1E4E046EF0}" sibTransId="{44DEEFCA-4E6B-1A42-817A-03AF49E2D802}"/>
    <dgm:cxn modelId="{6B99FD58-1B8B-CA49-871B-56B4004AF52E}" type="presOf" srcId="{1394029E-69C3-8642-9F62-30D4C5CD56CB}" destId="{E903D460-733C-2441-92AA-2F10367A2BC5}" srcOrd="0" destOrd="4" presId="urn:microsoft.com/office/officeart/2005/8/layout/chevron2"/>
    <dgm:cxn modelId="{00B6105C-CC5D-954F-8A3E-74D179F79051}" srcId="{661D9B10-F5D4-5746-8869-5E69F47BAA2F}" destId="{A500B423-5325-0448-9DB3-17220230AD27}" srcOrd="1" destOrd="0" parTransId="{D0EEAC37-AAE6-9B46-B24E-7FC6A9406ACD}" sibTransId="{8263B9C5-14C0-E24A-962E-92E8FE7552FE}"/>
    <dgm:cxn modelId="{56B8DD6F-2012-BA44-A9D2-321D4E78E32C}" srcId="{92286F88-6273-2642-90C6-B42F8DA127C9}" destId="{9A6E0E6C-8A6A-6442-866D-449A7ACC57F7}" srcOrd="4" destOrd="0" parTransId="{72E7B0E1-7807-A24A-867B-F44AB2DD0961}" sibTransId="{40695B2D-9D11-D347-9A69-C6A33471BE78}"/>
    <dgm:cxn modelId="{28893B73-D009-4542-AAD9-F942E7CB19C7}" srcId="{92286F88-6273-2642-90C6-B42F8DA127C9}" destId="{5B0A80C2-065D-2D44-AC2D-1625BFDB55E1}" srcOrd="0" destOrd="0" parTransId="{6585C6B1-7AD2-254B-A56E-9BF13D9EFCF0}" sibTransId="{7FF0E370-9761-7041-8353-330342DA3CF9}"/>
    <dgm:cxn modelId="{D6191B75-F6FA-D249-9238-CD93580C67E5}" type="presOf" srcId="{4319075E-8D6A-F24D-9346-8C705564BCA4}" destId="{B75508E2-3919-0344-97E9-7DA18135DB45}" srcOrd="0" destOrd="0" presId="urn:microsoft.com/office/officeart/2005/8/layout/chevron2"/>
    <dgm:cxn modelId="{E934A388-A1AC-204D-A308-B07875FC5D00}" type="presOf" srcId="{EC503503-EF60-E048-8C7E-A52FCC28C88F}" destId="{E903D460-733C-2441-92AA-2F10367A2BC5}" srcOrd="0" destOrd="3" presId="urn:microsoft.com/office/officeart/2005/8/layout/chevron2"/>
    <dgm:cxn modelId="{72BBD28B-FF3C-EC45-ADEC-58D7B84376EE}" srcId="{92286F88-6273-2642-90C6-B42F8DA127C9}" destId="{348A4CCF-F042-334A-B756-389C3D82950B}" srcOrd="2" destOrd="0" parTransId="{2B03B8BE-1B1C-2741-BCC6-D7A92A853989}" sibTransId="{50C6E8A1-4D8C-8B4E-AEA8-2BC9EB694673}"/>
    <dgm:cxn modelId="{B97A5B98-412F-AA42-9E7D-D3FD950666C7}" srcId="{92286F88-6273-2642-90C6-B42F8DA127C9}" destId="{AAE4548F-7744-B74B-B5AA-65CE1BE3ADC5}" srcOrd="3" destOrd="0" parTransId="{2E061716-CC88-AE49-9BE5-0948ED0EF766}" sibTransId="{0DD6CE31-4419-1E49-A275-CFED3EA160FA}"/>
    <dgm:cxn modelId="{5D4F4AA3-04CF-C14D-A3AA-BFD7428FEEF4}" type="presOf" srcId="{661D9B10-F5D4-5746-8869-5E69F47BAA2F}" destId="{A932428D-5BDA-1144-B06F-E48D0DF33F4D}" srcOrd="0" destOrd="0" presId="urn:microsoft.com/office/officeart/2005/8/layout/chevron2"/>
    <dgm:cxn modelId="{F4D832BB-11D6-884C-9BAA-81DE4E51EE3A}" type="presOf" srcId="{AAE4548F-7744-B74B-B5AA-65CE1BE3ADC5}" destId="{C2A0150F-433A-0D40-859A-D407832F5659}" srcOrd="0" destOrd="3" presId="urn:microsoft.com/office/officeart/2005/8/layout/chevron2"/>
    <dgm:cxn modelId="{42AE1EBD-6146-2641-957C-9F348BC3A75C}" type="presOf" srcId="{9A6E0E6C-8A6A-6442-866D-449A7ACC57F7}" destId="{C2A0150F-433A-0D40-859A-D407832F5659}" srcOrd="0" destOrd="4" presId="urn:microsoft.com/office/officeart/2005/8/layout/chevron2"/>
    <dgm:cxn modelId="{824C3BC8-AD5C-A741-A693-EC64217C7169}" srcId="{661D9B10-F5D4-5746-8869-5E69F47BAA2F}" destId="{7C59545E-BD2E-2444-9F20-5D67C2A89829}" srcOrd="2" destOrd="0" parTransId="{78B39D29-07E3-174F-AC2E-A0515178EA4E}" sibTransId="{E082AEE5-978C-FB4E-9705-03096C649967}"/>
    <dgm:cxn modelId="{3CB447CB-856D-8E46-B340-A58B9145BA23}" type="presOf" srcId="{BA95B28F-CF71-A84B-B44D-B7EE95CAA55E}" destId="{755B674F-E213-B944-84CD-E79467DF6559}" srcOrd="0" destOrd="4" presId="urn:microsoft.com/office/officeart/2005/8/layout/chevron2"/>
    <dgm:cxn modelId="{984E1ED2-9D8E-8645-A102-DF7081926596}" srcId="{1BF1334F-8E6D-624E-AF94-2256F09306E5}" destId="{D80ACE44-12B4-0944-9A3F-CE561C9B72C5}" srcOrd="0" destOrd="0" parTransId="{EEF9981B-9423-9D48-B141-FEFFE8CFEE15}" sibTransId="{46ECD441-8262-C943-B654-C95876D36DD8}"/>
    <dgm:cxn modelId="{53131AD4-F8BE-2647-AD00-621293B1A142}" srcId="{661D9B10-F5D4-5746-8869-5E69F47BAA2F}" destId="{EC503503-EF60-E048-8C7E-A52FCC28C88F}" srcOrd="3" destOrd="0" parTransId="{BEE032A3-E6DB-FB45-9BA5-8CB528F57CF3}" sibTransId="{DD57BB61-4939-574C-A87F-0E78D89685A2}"/>
    <dgm:cxn modelId="{102591D4-61C5-FE45-9F52-5DA78ACC560B}" srcId="{1BF1334F-8E6D-624E-AF94-2256F09306E5}" destId="{46908A6F-261A-074F-A550-240EE232A27A}" srcOrd="3" destOrd="0" parTransId="{7DFAC061-C0F5-9942-BE4F-97644C0F4955}" sibTransId="{21B21EDE-BCBD-384E-8576-49C7400CDF7E}"/>
    <dgm:cxn modelId="{76036ADF-C41D-5248-87C5-30BDDE221D0E}" srcId="{1BF1334F-8E6D-624E-AF94-2256F09306E5}" destId="{BA95B28F-CF71-A84B-B44D-B7EE95CAA55E}" srcOrd="4" destOrd="0" parTransId="{C994A5DC-26C0-2541-8496-FA46EFCF688F}" sibTransId="{EC2B1AB8-1EEB-3443-A2D4-31B153874F27}"/>
    <dgm:cxn modelId="{3B631EE0-1BD5-7840-82CD-2D2D8AA5D258}" type="presOf" srcId="{348A4CCF-F042-334A-B756-389C3D82950B}" destId="{C2A0150F-433A-0D40-859A-D407832F5659}" srcOrd="0" destOrd="2" presId="urn:microsoft.com/office/officeart/2005/8/layout/chevron2"/>
    <dgm:cxn modelId="{DC9867E7-69C5-674D-961A-77102B89643C}" srcId="{661D9B10-F5D4-5746-8869-5E69F47BAA2F}" destId="{1394029E-69C3-8642-9F62-30D4C5CD56CB}" srcOrd="4" destOrd="0" parTransId="{2DDBDE74-8AC3-BB4C-8CB3-A0C31C6BD5E2}" sibTransId="{BA5A679E-D7F8-D144-9B24-065A5F9CE8DA}"/>
    <dgm:cxn modelId="{96EED2E9-7994-9D46-896D-C2D96515269B}" srcId="{1BF1334F-8E6D-624E-AF94-2256F09306E5}" destId="{9190AC35-EC2D-C341-8ED7-EF669A0F23AE}" srcOrd="1" destOrd="0" parTransId="{CFA0CFED-20F6-0042-B4DC-4007BE0D85FB}" sibTransId="{48314544-EB40-2C46-8FB0-460EC57FED6E}"/>
    <dgm:cxn modelId="{829F47EE-C4EF-CE4B-BF39-061963755F51}" type="presOf" srcId="{A500B423-5325-0448-9DB3-17220230AD27}" destId="{E903D460-733C-2441-92AA-2F10367A2BC5}" srcOrd="0" destOrd="1" presId="urn:microsoft.com/office/officeart/2005/8/layout/chevron2"/>
    <dgm:cxn modelId="{66F421F7-A870-2045-B416-2A4906F27F89}" type="presOf" srcId="{5B0A80C2-065D-2D44-AC2D-1625BFDB55E1}" destId="{C2A0150F-433A-0D40-859A-D407832F5659}" srcOrd="0" destOrd="0" presId="urn:microsoft.com/office/officeart/2005/8/layout/chevron2"/>
    <dgm:cxn modelId="{B961FEF8-C4F0-C744-99E7-AA6ED83F920D}" type="presOf" srcId="{DCE5036E-2DBE-2D42-9C89-E6170F108B7C}" destId="{755B674F-E213-B944-84CD-E79467DF6559}" srcOrd="0" destOrd="2" presId="urn:microsoft.com/office/officeart/2005/8/layout/chevron2"/>
    <dgm:cxn modelId="{F13B3FFB-072E-B94E-B9B5-484787E31225}" srcId="{4319075E-8D6A-F24D-9346-8C705564BCA4}" destId="{661D9B10-F5D4-5746-8869-5E69F47BAA2F}" srcOrd="2" destOrd="0" parTransId="{252CA9B3-55FE-F748-BECB-C99FF7F9C8CE}" sibTransId="{D34FD12A-15D4-174B-B314-ACE57D352453}"/>
    <dgm:cxn modelId="{1364A4E2-AA07-6E47-AFA6-2F39695D7FF5}" type="presParOf" srcId="{B75508E2-3919-0344-97E9-7DA18135DB45}" destId="{D7C05491-E3C6-0849-863C-221522E86885}" srcOrd="0" destOrd="0" presId="urn:microsoft.com/office/officeart/2005/8/layout/chevron2"/>
    <dgm:cxn modelId="{25589453-695F-7145-AF86-A5625720835D}" type="presParOf" srcId="{D7C05491-E3C6-0849-863C-221522E86885}" destId="{0F4BC910-E4CB-8B49-A711-B3B477E9AC81}" srcOrd="0" destOrd="0" presId="urn:microsoft.com/office/officeart/2005/8/layout/chevron2"/>
    <dgm:cxn modelId="{345FCDE8-1A58-F549-B483-6936A7605436}" type="presParOf" srcId="{D7C05491-E3C6-0849-863C-221522E86885}" destId="{C2A0150F-433A-0D40-859A-D407832F5659}" srcOrd="1" destOrd="0" presId="urn:microsoft.com/office/officeart/2005/8/layout/chevron2"/>
    <dgm:cxn modelId="{ADE26008-DCBA-BB4A-A2DD-B1A84AF5A270}" type="presParOf" srcId="{B75508E2-3919-0344-97E9-7DA18135DB45}" destId="{A86C02E4-5B82-7441-819A-E7E69F7EA4B8}" srcOrd="1" destOrd="0" presId="urn:microsoft.com/office/officeart/2005/8/layout/chevron2"/>
    <dgm:cxn modelId="{3EA59CB3-91ED-484D-837B-E27405DE3F51}" type="presParOf" srcId="{B75508E2-3919-0344-97E9-7DA18135DB45}" destId="{57E4B3DA-B29A-5C4B-BF98-038361B428BC}" srcOrd="2" destOrd="0" presId="urn:microsoft.com/office/officeart/2005/8/layout/chevron2"/>
    <dgm:cxn modelId="{3506DF54-7FF9-C446-A0CD-3D008EBD6693}" type="presParOf" srcId="{57E4B3DA-B29A-5C4B-BF98-038361B428BC}" destId="{B4AAD0C3-BB60-0246-A076-C29A0546B879}" srcOrd="0" destOrd="0" presId="urn:microsoft.com/office/officeart/2005/8/layout/chevron2"/>
    <dgm:cxn modelId="{36902CA6-BE26-8245-BB3F-AE153AEDEEDF}" type="presParOf" srcId="{57E4B3DA-B29A-5C4B-BF98-038361B428BC}" destId="{755B674F-E213-B944-84CD-E79467DF6559}" srcOrd="1" destOrd="0" presId="urn:microsoft.com/office/officeart/2005/8/layout/chevron2"/>
    <dgm:cxn modelId="{50268E43-C4E0-6647-AA1B-1236E1909111}" type="presParOf" srcId="{B75508E2-3919-0344-97E9-7DA18135DB45}" destId="{B1145D75-6310-AC41-939A-591070EF77DA}" srcOrd="3" destOrd="0" presId="urn:microsoft.com/office/officeart/2005/8/layout/chevron2"/>
    <dgm:cxn modelId="{EB9C05F8-01B9-9A46-9A66-CBADB516EC0F}" type="presParOf" srcId="{B75508E2-3919-0344-97E9-7DA18135DB45}" destId="{BFCC7126-0307-D043-9DE5-9B2A3FA16364}" srcOrd="4" destOrd="0" presId="urn:microsoft.com/office/officeart/2005/8/layout/chevron2"/>
    <dgm:cxn modelId="{227DF6AD-444F-7040-A4CA-E8B88A6E389C}" type="presParOf" srcId="{BFCC7126-0307-D043-9DE5-9B2A3FA16364}" destId="{A932428D-5BDA-1144-B06F-E48D0DF33F4D}" srcOrd="0" destOrd="0" presId="urn:microsoft.com/office/officeart/2005/8/layout/chevron2"/>
    <dgm:cxn modelId="{D1A14BC0-1D78-AA4B-8E3C-29F8348575BB}" type="presParOf" srcId="{BFCC7126-0307-D043-9DE5-9B2A3FA16364}" destId="{E903D460-733C-2441-92AA-2F10367A2BC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6EEC10-499C-7446-8DF7-01D2D9FA2D6A}"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F0931D1-69C3-C44E-A7A6-20C68340CB9A}">
      <dgm:prSet/>
      <dgm:spPr/>
      <dgm:t>
        <a:bodyPr/>
        <a:lstStyle/>
        <a:p>
          <a:r>
            <a:rPr lang="en-US" b="1" dirty="0"/>
            <a:t>Initial Development:</a:t>
          </a:r>
          <a:endParaRPr lang="en-US" dirty="0"/>
        </a:p>
      </dgm:t>
    </dgm:pt>
    <dgm:pt modelId="{B2487AEC-2942-D044-A167-F1EB53D42ED2}" type="parTrans" cxnId="{4FAF75C0-877B-CD43-A77F-32E360943554}">
      <dgm:prSet/>
      <dgm:spPr/>
      <dgm:t>
        <a:bodyPr/>
        <a:lstStyle/>
        <a:p>
          <a:endParaRPr lang="en-US"/>
        </a:p>
      </dgm:t>
    </dgm:pt>
    <dgm:pt modelId="{8B26D661-9D2F-824D-BCDB-57F5B5610FAF}" type="sibTrans" cxnId="{4FAF75C0-877B-CD43-A77F-32E360943554}">
      <dgm:prSet/>
      <dgm:spPr/>
      <dgm:t>
        <a:bodyPr/>
        <a:lstStyle/>
        <a:p>
          <a:endParaRPr lang="en-US"/>
        </a:p>
      </dgm:t>
    </dgm:pt>
    <dgm:pt modelId="{C115A3F9-2E46-CB42-AB1E-47981245DFD6}">
      <dgm:prSet/>
      <dgm:spPr/>
      <dgm:t>
        <a:bodyPr/>
        <a:lstStyle/>
        <a:p>
          <a:r>
            <a:rPr lang="en-US" b="1" dirty="0"/>
            <a:t>Visualization</a:t>
          </a:r>
          <a:r>
            <a:rPr lang="en-US" dirty="0"/>
            <a:t>:</a:t>
          </a:r>
        </a:p>
      </dgm:t>
    </dgm:pt>
    <dgm:pt modelId="{76C02DF9-1CB6-6C4B-9168-EC7321F8EDCD}" type="parTrans" cxnId="{6E473490-45F9-BF43-9900-712F44021EFC}">
      <dgm:prSet/>
      <dgm:spPr/>
      <dgm:t>
        <a:bodyPr/>
        <a:lstStyle/>
        <a:p>
          <a:endParaRPr lang="en-US"/>
        </a:p>
      </dgm:t>
    </dgm:pt>
    <dgm:pt modelId="{40CA0097-9E8E-E54D-B725-198219E2F1E7}" type="sibTrans" cxnId="{6E473490-45F9-BF43-9900-712F44021EFC}">
      <dgm:prSet/>
      <dgm:spPr/>
      <dgm:t>
        <a:bodyPr/>
        <a:lstStyle/>
        <a:p>
          <a:endParaRPr lang="en-US"/>
        </a:p>
      </dgm:t>
    </dgm:pt>
    <dgm:pt modelId="{6D1E198D-6077-9046-A6DC-8BC47F2A164C}">
      <dgm:prSet/>
      <dgm:spPr/>
      <dgm:t>
        <a:bodyPr/>
        <a:lstStyle/>
        <a:p>
          <a:r>
            <a:rPr lang="en-US" b="1" dirty="0"/>
            <a:t>Influence:</a:t>
          </a:r>
          <a:endParaRPr lang="en-US" dirty="0"/>
        </a:p>
      </dgm:t>
    </dgm:pt>
    <dgm:pt modelId="{CCC959D2-46B9-534E-B626-747A921FF802}" type="parTrans" cxnId="{20C785BA-765D-4146-8916-852600287130}">
      <dgm:prSet/>
      <dgm:spPr/>
      <dgm:t>
        <a:bodyPr/>
        <a:lstStyle/>
        <a:p>
          <a:endParaRPr lang="en-US"/>
        </a:p>
      </dgm:t>
    </dgm:pt>
    <dgm:pt modelId="{D7B09073-C193-A948-92C6-CCC9CA38417A}" type="sibTrans" cxnId="{20C785BA-765D-4146-8916-852600287130}">
      <dgm:prSet/>
      <dgm:spPr/>
      <dgm:t>
        <a:bodyPr/>
        <a:lstStyle/>
        <a:p>
          <a:endParaRPr lang="en-US"/>
        </a:p>
      </dgm:t>
    </dgm:pt>
    <dgm:pt modelId="{05F60ADB-6DC4-8E48-916A-A4189562B4E3}">
      <dgm:prSet/>
      <dgm:spPr/>
      <dgm:t>
        <a:bodyPr/>
        <a:lstStyle/>
        <a:p>
          <a:r>
            <a:rPr lang="en-US" b="1" dirty="0"/>
            <a:t> </a:t>
          </a:r>
          <a:r>
            <a:rPr lang="en-US" dirty="0"/>
            <a:t>Once the business problem and the data sources are mostly resolved, </a:t>
          </a:r>
          <a:r>
            <a:rPr lang="en-US" b="1" dirty="0"/>
            <a:t>model development and insight acquisition </a:t>
          </a:r>
          <a:r>
            <a:rPr lang="en-US" dirty="0"/>
            <a:t>begins. </a:t>
          </a:r>
        </a:p>
      </dgm:t>
    </dgm:pt>
    <dgm:pt modelId="{4BF6E11D-BA64-BB46-A389-DBFCE2B9DF94}" type="parTrans" cxnId="{683E583F-F507-2B4C-B3F6-15B17A57F76F}">
      <dgm:prSet/>
      <dgm:spPr/>
      <dgm:t>
        <a:bodyPr/>
        <a:lstStyle/>
        <a:p>
          <a:endParaRPr lang="en-US"/>
        </a:p>
      </dgm:t>
    </dgm:pt>
    <dgm:pt modelId="{B01A628E-AD9B-DF4A-AF08-9189BB6F6AC7}" type="sibTrans" cxnId="{683E583F-F507-2B4C-B3F6-15B17A57F76F}">
      <dgm:prSet/>
      <dgm:spPr/>
      <dgm:t>
        <a:bodyPr/>
        <a:lstStyle/>
        <a:p>
          <a:endParaRPr lang="en-US"/>
        </a:p>
      </dgm:t>
    </dgm:pt>
    <dgm:pt modelId="{D43BCE14-0C69-3E40-A44B-7464081A5831}">
      <dgm:prSet/>
      <dgm:spPr/>
      <dgm:t>
        <a:bodyPr/>
        <a:lstStyle/>
        <a:p>
          <a:r>
            <a:rPr lang="en-US" dirty="0"/>
            <a:t> The activation of the model results in the business can be easily </a:t>
          </a:r>
          <a:r>
            <a:rPr lang="en-US" b="1" dirty="0"/>
            <a:t>visualized</a:t>
          </a:r>
          <a:r>
            <a:rPr lang="en-US" dirty="0"/>
            <a:t> through gains tables and what is called a confusion matrix. </a:t>
          </a:r>
        </a:p>
      </dgm:t>
    </dgm:pt>
    <dgm:pt modelId="{F1B13D72-7433-B746-BB95-02F47154354D}" type="parTrans" cxnId="{1185E8D3-2BC0-0649-9EE4-E7CCF57F69B5}">
      <dgm:prSet/>
      <dgm:spPr/>
      <dgm:t>
        <a:bodyPr/>
        <a:lstStyle/>
        <a:p>
          <a:endParaRPr lang="en-US"/>
        </a:p>
      </dgm:t>
    </dgm:pt>
    <dgm:pt modelId="{EEEA60FA-5F5F-174A-9919-230990D31DD0}" type="sibTrans" cxnId="{1185E8D3-2BC0-0649-9EE4-E7CCF57F69B5}">
      <dgm:prSet/>
      <dgm:spPr/>
      <dgm:t>
        <a:bodyPr/>
        <a:lstStyle/>
        <a:p>
          <a:endParaRPr lang="en-US"/>
        </a:p>
      </dgm:t>
    </dgm:pt>
    <dgm:pt modelId="{7116FA15-9B3C-5B47-B6D4-30A9BE598D81}">
      <dgm:prSet/>
      <dgm:spPr/>
      <dgm:t>
        <a:bodyPr/>
        <a:lstStyle/>
        <a:p>
          <a:r>
            <a:rPr lang="en-US" b="1" dirty="0"/>
            <a:t>Economically valuing </a:t>
          </a:r>
          <a:r>
            <a:rPr lang="en-US" dirty="0"/>
            <a:t>a model thru simulation can also be a powerful motivator to decision makers to begin the pivot from analysis to action oriented discussions.</a:t>
          </a:r>
        </a:p>
      </dgm:t>
    </dgm:pt>
    <dgm:pt modelId="{7E01AF7D-33DF-8B4A-94DA-08F7F3C7373C}" type="parTrans" cxnId="{72684488-26A0-854B-BEE9-B829C683F78B}">
      <dgm:prSet/>
      <dgm:spPr/>
      <dgm:t>
        <a:bodyPr/>
        <a:lstStyle/>
        <a:p>
          <a:endParaRPr lang="en-US"/>
        </a:p>
      </dgm:t>
    </dgm:pt>
    <dgm:pt modelId="{0741C476-3CED-4446-8468-DF5FAECFAB77}" type="sibTrans" cxnId="{72684488-26A0-854B-BEE9-B829C683F78B}">
      <dgm:prSet/>
      <dgm:spPr/>
      <dgm:t>
        <a:bodyPr/>
        <a:lstStyle/>
        <a:p>
          <a:endParaRPr lang="en-US"/>
        </a:p>
      </dgm:t>
    </dgm:pt>
    <dgm:pt modelId="{964448B5-D97F-F44E-BA4A-B94C5DCA642A}" type="pres">
      <dgm:prSet presAssocID="{D16EEC10-499C-7446-8DF7-01D2D9FA2D6A}" presName="Name0" presStyleCnt="0">
        <dgm:presLayoutVars>
          <dgm:chPref val="3"/>
          <dgm:dir/>
          <dgm:animLvl val="lvl"/>
          <dgm:resizeHandles/>
        </dgm:presLayoutVars>
      </dgm:prSet>
      <dgm:spPr/>
    </dgm:pt>
    <dgm:pt modelId="{49C79FFF-8DB9-A042-9673-E52DE152A4BB}" type="pres">
      <dgm:prSet presAssocID="{5F0931D1-69C3-C44E-A7A6-20C68340CB9A}" presName="horFlow" presStyleCnt="0"/>
      <dgm:spPr/>
    </dgm:pt>
    <dgm:pt modelId="{4F45C0CC-F46D-C842-9728-7A89B273B111}" type="pres">
      <dgm:prSet presAssocID="{5F0931D1-69C3-C44E-A7A6-20C68340CB9A}" presName="bigChev" presStyleLbl="node1" presStyleIdx="0" presStyleCnt="3"/>
      <dgm:spPr/>
    </dgm:pt>
    <dgm:pt modelId="{7D2F13EB-DC96-184E-AC8C-59556154AF3D}" type="pres">
      <dgm:prSet presAssocID="{4BF6E11D-BA64-BB46-A389-DBFCE2B9DF94}" presName="parTrans" presStyleCnt="0"/>
      <dgm:spPr/>
    </dgm:pt>
    <dgm:pt modelId="{9BCA95A0-DF0C-1E46-AD95-119E233B903E}" type="pres">
      <dgm:prSet presAssocID="{05F60ADB-6DC4-8E48-916A-A4189562B4E3}" presName="node" presStyleLbl="alignAccFollowNode1" presStyleIdx="0" presStyleCnt="3" custScaleX="270563">
        <dgm:presLayoutVars>
          <dgm:bulletEnabled val="1"/>
        </dgm:presLayoutVars>
      </dgm:prSet>
      <dgm:spPr/>
    </dgm:pt>
    <dgm:pt modelId="{B69DB5C5-5BF5-3E49-B3EE-2AFF1FCECF80}" type="pres">
      <dgm:prSet presAssocID="{5F0931D1-69C3-C44E-A7A6-20C68340CB9A}" presName="vSp" presStyleCnt="0"/>
      <dgm:spPr/>
    </dgm:pt>
    <dgm:pt modelId="{4A98B327-85A9-924D-8969-680315ACEDCB}" type="pres">
      <dgm:prSet presAssocID="{C115A3F9-2E46-CB42-AB1E-47981245DFD6}" presName="horFlow" presStyleCnt="0"/>
      <dgm:spPr/>
    </dgm:pt>
    <dgm:pt modelId="{D69F3725-931D-834E-9DBB-5A967B76B7F6}" type="pres">
      <dgm:prSet presAssocID="{C115A3F9-2E46-CB42-AB1E-47981245DFD6}" presName="bigChev" presStyleLbl="node1" presStyleIdx="1" presStyleCnt="3"/>
      <dgm:spPr/>
    </dgm:pt>
    <dgm:pt modelId="{A4F5B39B-7418-1E48-AE2A-97D78B18DBCA}" type="pres">
      <dgm:prSet presAssocID="{F1B13D72-7433-B746-BB95-02F47154354D}" presName="parTrans" presStyleCnt="0"/>
      <dgm:spPr/>
    </dgm:pt>
    <dgm:pt modelId="{022C3457-D538-EA4C-B424-34C5D4FD7990}" type="pres">
      <dgm:prSet presAssocID="{D43BCE14-0C69-3E40-A44B-7464081A5831}" presName="node" presStyleLbl="alignAccFollowNode1" presStyleIdx="1" presStyleCnt="3" custScaleX="270563">
        <dgm:presLayoutVars>
          <dgm:bulletEnabled val="1"/>
        </dgm:presLayoutVars>
      </dgm:prSet>
      <dgm:spPr/>
    </dgm:pt>
    <dgm:pt modelId="{A13E4760-2D41-7F46-9F9E-B6658D32D4E6}" type="pres">
      <dgm:prSet presAssocID="{C115A3F9-2E46-CB42-AB1E-47981245DFD6}" presName="vSp" presStyleCnt="0"/>
      <dgm:spPr/>
    </dgm:pt>
    <dgm:pt modelId="{909F611F-F199-DD41-A985-195E79A231FA}" type="pres">
      <dgm:prSet presAssocID="{6D1E198D-6077-9046-A6DC-8BC47F2A164C}" presName="horFlow" presStyleCnt="0"/>
      <dgm:spPr/>
    </dgm:pt>
    <dgm:pt modelId="{6140C848-DAA8-C444-B115-BFE0C7352790}" type="pres">
      <dgm:prSet presAssocID="{6D1E198D-6077-9046-A6DC-8BC47F2A164C}" presName="bigChev" presStyleLbl="node1" presStyleIdx="2" presStyleCnt="3"/>
      <dgm:spPr/>
    </dgm:pt>
    <dgm:pt modelId="{9C262B38-945F-A946-B547-94F2119D980F}" type="pres">
      <dgm:prSet presAssocID="{7E01AF7D-33DF-8B4A-94DA-08F7F3C7373C}" presName="parTrans" presStyleCnt="0"/>
      <dgm:spPr/>
    </dgm:pt>
    <dgm:pt modelId="{801D0C4D-FE2C-DC4F-8210-CD6724E1B445}" type="pres">
      <dgm:prSet presAssocID="{7116FA15-9B3C-5B47-B6D4-30A9BE598D81}" presName="node" presStyleLbl="alignAccFollowNode1" presStyleIdx="2" presStyleCnt="3" custScaleX="270563">
        <dgm:presLayoutVars>
          <dgm:bulletEnabled val="1"/>
        </dgm:presLayoutVars>
      </dgm:prSet>
      <dgm:spPr/>
    </dgm:pt>
  </dgm:ptLst>
  <dgm:cxnLst>
    <dgm:cxn modelId="{5A57C61F-4754-0544-9616-3A4B72C37FB5}" type="presOf" srcId="{7116FA15-9B3C-5B47-B6D4-30A9BE598D81}" destId="{801D0C4D-FE2C-DC4F-8210-CD6724E1B445}" srcOrd="0" destOrd="0" presId="urn:microsoft.com/office/officeart/2005/8/layout/lProcess3"/>
    <dgm:cxn modelId="{683E583F-F507-2B4C-B3F6-15B17A57F76F}" srcId="{5F0931D1-69C3-C44E-A7A6-20C68340CB9A}" destId="{05F60ADB-6DC4-8E48-916A-A4189562B4E3}" srcOrd="0" destOrd="0" parTransId="{4BF6E11D-BA64-BB46-A389-DBFCE2B9DF94}" sibTransId="{B01A628E-AD9B-DF4A-AF08-9189BB6F6AC7}"/>
    <dgm:cxn modelId="{72684488-26A0-854B-BEE9-B829C683F78B}" srcId="{6D1E198D-6077-9046-A6DC-8BC47F2A164C}" destId="{7116FA15-9B3C-5B47-B6D4-30A9BE598D81}" srcOrd="0" destOrd="0" parTransId="{7E01AF7D-33DF-8B4A-94DA-08F7F3C7373C}" sibTransId="{0741C476-3CED-4446-8468-DF5FAECFAB77}"/>
    <dgm:cxn modelId="{F012F88E-43D3-BE4D-A11A-C4787484436A}" type="presOf" srcId="{5F0931D1-69C3-C44E-A7A6-20C68340CB9A}" destId="{4F45C0CC-F46D-C842-9728-7A89B273B111}" srcOrd="0" destOrd="0" presId="urn:microsoft.com/office/officeart/2005/8/layout/lProcess3"/>
    <dgm:cxn modelId="{6E473490-45F9-BF43-9900-712F44021EFC}" srcId="{D16EEC10-499C-7446-8DF7-01D2D9FA2D6A}" destId="{C115A3F9-2E46-CB42-AB1E-47981245DFD6}" srcOrd="1" destOrd="0" parTransId="{76C02DF9-1CB6-6C4B-9168-EC7321F8EDCD}" sibTransId="{40CA0097-9E8E-E54D-B725-198219E2F1E7}"/>
    <dgm:cxn modelId="{BF7D019B-6E3C-5745-B11F-102944271E8B}" type="presOf" srcId="{D43BCE14-0C69-3E40-A44B-7464081A5831}" destId="{022C3457-D538-EA4C-B424-34C5D4FD7990}" srcOrd="0" destOrd="0" presId="urn:microsoft.com/office/officeart/2005/8/layout/lProcess3"/>
    <dgm:cxn modelId="{476BC2A0-DDBC-1C47-AE9A-DF7255BD3AB2}" type="presOf" srcId="{D16EEC10-499C-7446-8DF7-01D2D9FA2D6A}" destId="{964448B5-D97F-F44E-BA4A-B94C5DCA642A}" srcOrd="0" destOrd="0" presId="urn:microsoft.com/office/officeart/2005/8/layout/lProcess3"/>
    <dgm:cxn modelId="{78A124A4-9E12-E44C-8B41-F66E2915A388}" type="presOf" srcId="{C115A3F9-2E46-CB42-AB1E-47981245DFD6}" destId="{D69F3725-931D-834E-9DBB-5A967B76B7F6}" srcOrd="0" destOrd="0" presId="urn:microsoft.com/office/officeart/2005/8/layout/lProcess3"/>
    <dgm:cxn modelId="{20C785BA-765D-4146-8916-852600287130}" srcId="{D16EEC10-499C-7446-8DF7-01D2D9FA2D6A}" destId="{6D1E198D-6077-9046-A6DC-8BC47F2A164C}" srcOrd="2" destOrd="0" parTransId="{CCC959D2-46B9-534E-B626-747A921FF802}" sibTransId="{D7B09073-C193-A948-92C6-CCC9CA38417A}"/>
    <dgm:cxn modelId="{CA71BFBB-1BE4-5143-8E43-4F62BD59F952}" type="presOf" srcId="{6D1E198D-6077-9046-A6DC-8BC47F2A164C}" destId="{6140C848-DAA8-C444-B115-BFE0C7352790}" srcOrd="0" destOrd="0" presId="urn:microsoft.com/office/officeart/2005/8/layout/lProcess3"/>
    <dgm:cxn modelId="{4FAF75C0-877B-CD43-A77F-32E360943554}" srcId="{D16EEC10-499C-7446-8DF7-01D2D9FA2D6A}" destId="{5F0931D1-69C3-C44E-A7A6-20C68340CB9A}" srcOrd="0" destOrd="0" parTransId="{B2487AEC-2942-D044-A167-F1EB53D42ED2}" sibTransId="{8B26D661-9D2F-824D-BCDB-57F5B5610FAF}"/>
    <dgm:cxn modelId="{1185E8D3-2BC0-0649-9EE4-E7CCF57F69B5}" srcId="{C115A3F9-2E46-CB42-AB1E-47981245DFD6}" destId="{D43BCE14-0C69-3E40-A44B-7464081A5831}" srcOrd="0" destOrd="0" parTransId="{F1B13D72-7433-B746-BB95-02F47154354D}" sibTransId="{EEEA60FA-5F5F-174A-9919-230990D31DD0}"/>
    <dgm:cxn modelId="{1459FAD3-C78F-7842-8A3D-274CC6F20667}" type="presOf" srcId="{05F60ADB-6DC4-8E48-916A-A4189562B4E3}" destId="{9BCA95A0-DF0C-1E46-AD95-119E233B903E}" srcOrd="0" destOrd="0" presId="urn:microsoft.com/office/officeart/2005/8/layout/lProcess3"/>
    <dgm:cxn modelId="{22F982F6-F9D9-144F-A472-823F8077A01F}" type="presParOf" srcId="{964448B5-D97F-F44E-BA4A-B94C5DCA642A}" destId="{49C79FFF-8DB9-A042-9673-E52DE152A4BB}" srcOrd="0" destOrd="0" presId="urn:microsoft.com/office/officeart/2005/8/layout/lProcess3"/>
    <dgm:cxn modelId="{7CF39A85-F732-C545-AD8D-7A7C3B610E5B}" type="presParOf" srcId="{49C79FFF-8DB9-A042-9673-E52DE152A4BB}" destId="{4F45C0CC-F46D-C842-9728-7A89B273B111}" srcOrd="0" destOrd="0" presId="urn:microsoft.com/office/officeart/2005/8/layout/lProcess3"/>
    <dgm:cxn modelId="{A640EE9C-5282-CE4B-B685-848CE7DD8F38}" type="presParOf" srcId="{49C79FFF-8DB9-A042-9673-E52DE152A4BB}" destId="{7D2F13EB-DC96-184E-AC8C-59556154AF3D}" srcOrd="1" destOrd="0" presId="urn:microsoft.com/office/officeart/2005/8/layout/lProcess3"/>
    <dgm:cxn modelId="{66B02531-96F3-D54E-84C5-B73D3C80858E}" type="presParOf" srcId="{49C79FFF-8DB9-A042-9673-E52DE152A4BB}" destId="{9BCA95A0-DF0C-1E46-AD95-119E233B903E}" srcOrd="2" destOrd="0" presId="urn:microsoft.com/office/officeart/2005/8/layout/lProcess3"/>
    <dgm:cxn modelId="{31BBBE25-FBAB-5040-91A9-61EDF0CDB00D}" type="presParOf" srcId="{964448B5-D97F-F44E-BA4A-B94C5DCA642A}" destId="{B69DB5C5-5BF5-3E49-B3EE-2AFF1FCECF80}" srcOrd="1" destOrd="0" presId="urn:microsoft.com/office/officeart/2005/8/layout/lProcess3"/>
    <dgm:cxn modelId="{EA4932B7-207D-4D4F-8570-81E35B5A722D}" type="presParOf" srcId="{964448B5-D97F-F44E-BA4A-B94C5DCA642A}" destId="{4A98B327-85A9-924D-8969-680315ACEDCB}" srcOrd="2" destOrd="0" presId="urn:microsoft.com/office/officeart/2005/8/layout/lProcess3"/>
    <dgm:cxn modelId="{C59AA46B-6CF9-D240-AA1B-D8AD05576359}" type="presParOf" srcId="{4A98B327-85A9-924D-8969-680315ACEDCB}" destId="{D69F3725-931D-834E-9DBB-5A967B76B7F6}" srcOrd="0" destOrd="0" presId="urn:microsoft.com/office/officeart/2005/8/layout/lProcess3"/>
    <dgm:cxn modelId="{5D36C0F8-531A-5249-95CC-2ACF2B5E3502}" type="presParOf" srcId="{4A98B327-85A9-924D-8969-680315ACEDCB}" destId="{A4F5B39B-7418-1E48-AE2A-97D78B18DBCA}" srcOrd="1" destOrd="0" presId="urn:microsoft.com/office/officeart/2005/8/layout/lProcess3"/>
    <dgm:cxn modelId="{521F53F1-FC90-8547-9565-9F459DBDA4B1}" type="presParOf" srcId="{4A98B327-85A9-924D-8969-680315ACEDCB}" destId="{022C3457-D538-EA4C-B424-34C5D4FD7990}" srcOrd="2" destOrd="0" presId="urn:microsoft.com/office/officeart/2005/8/layout/lProcess3"/>
    <dgm:cxn modelId="{25C78AF3-A6C2-174E-A178-C57645EBA62B}" type="presParOf" srcId="{964448B5-D97F-F44E-BA4A-B94C5DCA642A}" destId="{A13E4760-2D41-7F46-9F9E-B6658D32D4E6}" srcOrd="3" destOrd="0" presId="urn:microsoft.com/office/officeart/2005/8/layout/lProcess3"/>
    <dgm:cxn modelId="{01E614BA-0CC3-8C4F-87BE-A399617ED5C7}" type="presParOf" srcId="{964448B5-D97F-F44E-BA4A-B94C5DCA642A}" destId="{909F611F-F199-DD41-A985-195E79A231FA}" srcOrd="4" destOrd="0" presId="urn:microsoft.com/office/officeart/2005/8/layout/lProcess3"/>
    <dgm:cxn modelId="{0707C1C4-F9B3-B14F-B03B-32663F8DA83F}" type="presParOf" srcId="{909F611F-F199-DD41-A985-195E79A231FA}" destId="{6140C848-DAA8-C444-B115-BFE0C7352790}" srcOrd="0" destOrd="0" presId="urn:microsoft.com/office/officeart/2005/8/layout/lProcess3"/>
    <dgm:cxn modelId="{F807B1BA-CFCB-B44B-A3C1-5EE1CC466C76}" type="presParOf" srcId="{909F611F-F199-DD41-A985-195E79A231FA}" destId="{9C262B38-945F-A946-B547-94F2119D980F}" srcOrd="1" destOrd="0" presId="urn:microsoft.com/office/officeart/2005/8/layout/lProcess3"/>
    <dgm:cxn modelId="{03EEE339-800A-D541-9C00-9C273ED70F44}" type="presParOf" srcId="{909F611F-F199-DD41-A985-195E79A231FA}" destId="{801D0C4D-FE2C-DC4F-8210-CD6724E1B445}"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617FED-DAB3-C740-8B8E-63B66B97FDF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6CDEE0C-8380-474F-AE71-F42F1DF67DE2}">
      <dgm:prSet custT="1"/>
      <dgm:spPr/>
      <dgm:t>
        <a:bodyPr/>
        <a:lstStyle/>
        <a:p>
          <a:r>
            <a:rPr lang="en-US" sz="2800" dirty="0"/>
            <a:t>Model selection and insight development</a:t>
          </a:r>
        </a:p>
      </dgm:t>
    </dgm:pt>
    <dgm:pt modelId="{FD2F4F51-50A9-9D40-B55E-D42399A715BE}" type="parTrans" cxnId="{8051339A-9D12-094C-823F-795C88F6FD51}">
      <dgm:prSet/>
      <dgm:spPr/>
      <dgm:t>
        <a:bodyPr/>
        <a:lstStyle/>
        <a:p>
          <a:endParaRPr lang="en-US"/>
        </a:p>
      </dgm:t>
    </dgm:pt>
    <dgm:pt modelId="{1F678EB3-1738-4A4B-A5F8-FC3FDBB6AD0E}" type="sibTrans" cxnId="{8051339A-9D12-094C-823F-795C88F6FD51}">
      <dgm:prSet/>
      <dgm:spPr/>
      <dgm:t>
        <a:bodyPr/>
        <a:lstStyle/>
        <a:p>
          <a:endParaRPr lang="en-US"/>
        </a:p>
      </dgm:t>
    </dgm:pt>
    <dgm:pt modelId="{5BA42862-6A0A-5B4E-A75F-E94B015D8DF1}">
      <dgm:prSet custT="1"/>
      <dgm:spPr/>
      <dgm:t>
        <a:bodyPr/>
        <a:lstStyle/>
        <a:p>
          <a:pPr>
            <a:lnSpc>
              <a:spcPct val="150000"/>
            </a:lnSpc>
          </a:pPr>
          <a:r>
            <a:rPr lang="en-US" sz="2200" dirty="0"/>
            <a:t>Model </a:t>
          </a:r>
          <a:r>
            <a:rPr lang="en-US" sz="2200" b="1" dirty="0"/>
            <a:t>sensitivity</a:t>
          </a:r>
          <a:r>
            <a:rPr lang="en-US" sz="2200" dirty="0"/>
            <a:t>?  (data, assumptions and gaps)</a:t>
          </a:r>
        </a:p>
      </dgm:t>
    </dgm:pt>
    <dgm:pt modelId="{46864393-CB5F-6447-8B4E-4A364E68853B}" type="parTrans" cxnId="{77C7C359-08A4-CA4E-88A4-667668996B86}">
      <dgm:prSet/>
      <dgm:spPr/>
      <dgm:t>
        <a:bodyPr/>
        <a:lstStyle/>
        <a:p>
          <a:endParaRPr lang="en-US"/>
        </a:p>
      </dgm:t>
    </dgm:pt>
    <dgm:pt modelId="{F2AB2033-E75F-0140-85F6-4B9F183BC126}" type="sibTrans" cxnId="{77C7C359-08A4-CA4E-88A4-667668996B86}">
      <dgm:prSet/>
      <dgm:spPr/>
      <dgm:t>
        <a:bodyPr/>
        <a:lstStyle/>
        <a:p>
          <a:endParaRPr lang="en-US"/>
        </a:p>
      </dgm:t>
    </dgm:pt>
    <dgm:pt modelId="{C98B6D9B-04E0-5348-8278-3FDB50C813B0}">
      <dgm:prSet custT="1"/>
      <dgm:spPr/>
      <dgm:t>
        <a:bodyPr/>
        <a:lstStyle/>
        <a:p>
          <a:pPr>
            <a:lnSpc>
              <a:spcPct val="150000"/>
            </a:lnSpc>
          </a:pPr>
          <a:r>
            <a:rPr lang="en-US" sz="2200" dirty="0"/>
            <a:t>Which techniques will produce the </a:t>
          </a:r>
          <a:r>
            <a:rPr lang="en-US" sz="2200" b="1" dirty="0"/>
            <a:t>best performance</a:t>
          </a:r>
          <a:r>
            <a:rPr lang="en-US" sz="2200" dirty="0"/>
            <a:t>?</a:t>
          </a:r>
        </a:p>
      </dgm:t>
    </dgm:pt>
    <dgm:pt modelId="{5464C512-25E9-CB45-BAE8-D78DE70CAA7F}" type="parTrans" cxnId="{0A30ECB3-C9F2-114A-86BE-15C1CBF79971}">
      <dgm:prSet/>
      <dgm:spPr/>
      <dgm:t>
        <a:bodyPr/>
        <a:lstStyle/>
        <a:p>
          <a:endParaRPr lang="en-US"/>
        </a:p>
      </dgm:t>
    </dgm:pt>
    <dgm:pt modelId="{875A1B22-6A4F-B846-B286-5E0BE7441036}" type="sibTrans" cxnId="{0A30ECB3-C9F2-114A-86BE-15C1CBF79971}">
      <dgm:prSet/>
      <dgm:spPr/>
      <dgm:t>
        <a:bodyPr/>
        <a:lstStyle/>
        <a:p>
          <a:endParaRPr lang="en-US"/>
        </a:p>
      </dgm:t>
    </dgm:pt>
    <dgm:pt modelId="{2CC56299-784F-FF47-B7B4-8583B2D7CAC0}">
      <dgm:prSet custT="1"/>
      <dgm:spPr/>
      <dgm:t>
        <a:bodyPr/>
        <a:lstStyle/>
        <a:p>
          <a:pPr>
            <a:lnSpc>
              <a:spcPct val="150000"/>
            </a:lnSpc>
          </a:pPr>
          <a:r>
            <a:rPr lang="en-US" sz="2200" dirty="0"/>
            <a:t>What is the </a:t>
          </a:r>
          <a:r>
            <a:rPr lang="en-US" sz="2200" b="1" dirty="0"/>
            <a:t>economic baseline </a:t>
          </a:r>
          <a:r>
            <a:rPr lang="en-US" sz="2200" dirty="0"/>
            <a:t>of “no model/no action” (Business as Usual – BAU) vs. activation?</a:t>
          </a:r>
        </a:p>
      </dgm:t>
    </dgm:pt>
    <dgm:pt modelId="{19BE364C-8A31-134A-8BD9-8B9358974EFB}" type="parTrans" cxnId="{5F1CB84F-F30A-884C-A4E3-C280656E8FB3}">
      <dgm:prSet/>
      <dgm:spPr/>
      <dgm:t>
        <a:bodyPr/>
        <a:lstStyle/>
        <a:p>
          <a:endParaRPr lang="en-US"/>
        </a:p>
      </dgm:t>
    </dgm:pt>
    <dgm:pt modelId="{94980072-7D2F-E549-B61A-5E46DC4C9A3E}" type="sibTrans" cxnId="{5F1CB84F-F30A-884C-A4E3-C280656E8FB3}">
      <dgm:prSet/>
      <dgm:spPr/>
      <dgm:t>
        <a:bodyPr/>
        <a:lstStyle/>
        <a:p>
          <a:endParaRPr lang="en-US"/>
        </a:p>
      </dgm:t>
    </dgm:pt>
    <dgm:pt modelId="{3D426783-B222-8C40-8F4D-C1262B63ADC4}">
      <dgm:prSet custT="1"/>
      <dgm:spPr/>
      <dgm:t>
        <a:bodyPr/>
        <a:lstStyle/>
        <a:p>
          <a:pPr>
            <a:lnSpc>
              <a:spcPct val="150000"/>
            </a:lnSpc>
          </a:pPr>
          <a:r>
            <a:rPr lang="en-US" sz="2200" dirty="0"/>
            <a:t>Performance on training data and “out of sample” - </a:t>
          </a:r>
          <a:r>
            <a:rPr lang="en-US" sz="2200" b="1" dirty="0"/>
            <a:t>overfit</a:t>
          </a:r>
          <a:r>
            <a:rPr lang="en-US" sz="2200" dirty="0"/>
            <a:t>?</a:t>
          </a:r>
        </a:p>
      </dgm:t>
    </dgm:pt>
    <dgm:pt modelId="{87666E2D-391C-7D41-96E6-987319771F9C}" type="parTrans" cxnId="{FE1439BC-26C0-A94A-B749-B0E3AF6025D9}">
      <dgm:prSet/>
      <dgm:spPr/>
      <dgm:t>
        <a:bodyPr/>
        <a:lstStyle/>
        <a:p>
          <a:endParaRPr lang="en-US"/>
        </a:p>
      </dgm:t>
    </dgm:pt>
    <dgm:pt modelId="{BE2729C3-6C64-3F49-B786-B409030F202B}" type="sibTrans" cxnId="{FE1439BC-26C0-A94A-B749-B0E3AF6025D9}">
      <dgm:prSet/>
      <dgm:spPr/>
      <dgm:t>
        <a:bodyPr/>
        <a:lstStyle/>
        <a:p>
          <a:endParaRPr lang="en-US"/>
        </a:p>
      </dgm:t>
    </dgm:pt>
    <dgm:pt modelId="{7EE0F648-5F45-DA46-A0F3-F2A411948889}">
      <dgm:prSet custT="1"/>
      <dgm:spPr/>
      <dgm:t>
        <a:bodyPr/>
        <a:lstStyle/>
        <a:p>
          <a:pPr>
            <a:lnSpc>
              <a:spcPct val="150000"/>
            </a:lnSpc>
          </a:pPr>
          <a:r>
            <a:rPr lang="en-US" sz="2200" dirty="0"/>
            <a:t>What insights relate to the </a:t>
          </a:r>
          <a:r>
            <a:rPr lang="en-US" sz="2200" b="1" dirty="0"/>
            <a:t>Economic Barriers and Levers</a:t>
          </a:r>
          <a:r>
            <a:rPr lang="en-US" sz="2200" dirty="0"/>
            <a:t>?</a:t>
          </a:r>
        </a:p>
      </dgm:t>
    </dgm:pt>
    <dgm:pt modelId="{13DEA2EE-DD1A-8B46-A851-925228285FA9}" type="parTrans" cxnId="{D975B150-4C1F-D642-B4A7-2F3C7257B0CF}">
      <dgm:prSet/>
      <dgm:spPr/>
      <dgm:t>
        <a:bodyPr/>
        <a:lstStyle/>
        <a:p>
          <a:endParaRPr lang="en-US"/>
        </a:p>
      </dgm:t>
    </dgm:pt>
    <dgm:pt modelId="{9174CC70-258D-5D42-9958-9530F3D728C8}" type="sibTrans" cxnId="{D975B150-4C1F-D642-B4A7-2F3C7257B0CF}">
      <dgm:prSet/>
      <dgm:spPr/>
      <dgm:t>
        <a:bodyPr/>
        <a:lstStyle/>
        <a:p>
          <a:endParaRPr lang="en-US"/>
        </a:p>
      </dgm:t>
    </dgm:pt>
    <dgm:pt modelId="{1C01DB86-97DE-F447-A1FE-21DAF1AEF2B7}">
      <dgm:prSet custT="1"/>
      <dgm:spPr/>
      <dgm:t>
        <a:bodyPr/>
        <a:lstStyle/>
        <a:p>
          <a:pPr>
            <a:lnSpc>
              <a:spcPct val="150000"/>
            </a:lnSpc>
          </a:pPr>
          <a:r>
            <a:rPr lang="en-US" sz="2200" dirty="0"/>
            <a:t>What is the </a:t>
          </a:r>
          <a:r>
            <a:rPr lang="en-US" sz="2200" b="1" dirty="0"/>
            <a:t>simplest model </a:t>
          </a:r>
          <a:r>
            <a:rPr lang="en-US" sz="2200" dirty="0"/>
            <a:t>vs. most complex – worth it?</a:t>
          </a:r>
        </a:p>
      </dgm:t>
    </dgm:pt>
    <dgm:pt modelId="{F428F06A-DD03-064B-90C4-5869CF011228}" type="parTrans" cxnId="{69977EEB-9A5F-6342-BAC7-9085C80951C4}">
      <dgm:prSet/>
      <dgm:spPr/>
      <dgm:t>
        <a:bodyPr/>
        <a:lstStyle/>
        <a:p>
          <a:endParaRPr lang="en-US"/>
        </a:p>
      </dgm:t>
    </dgm:pt>
    <dgm:pt modelId="{A6982080-0F4B-C846-9548-A63E2C0F9897}" type="sibTrans" cxnId="{69977EEB-9A5F-6342-BAC7-9085C80951C4}">
      <dgm:prSet/>
      <dgm:spPr/>
      <dgm:t>
        <a:bodyPr/>
        <a:lstStyle/>
        <a:p>
          <a:endParaRPr lang="en-US"/>
        </a:p>
      </dgm:t>
    </dgm:pt>
    <dgm:pt modelId="{90D4C81C-7475-1649-BD0A-F75A67C44950}" type="pres">
      <dgm:prSet presAssocID="{E6617FED-DAB3-C740-8B8E-63B66B97FDF8}" presName="Name0" presStyleCnt="0">
        <dgm:presLayoutVars>
          <dgm:dir/>
          <dgm:animLvl val="lvl"/>
          <dgm:resizeHandles val="exact"/>
        </dgm:presLayoutVars>
      </dgm:prSet>
      <dgm:spPr/>
    </dgm:pt>
    <dgm:pt modelId="{B1C88239-A9DE-644A-9BF4-88EBC2BDDCEF}" type="pres">
      <dgm:prSet presAssocID="{D6CDEE0C-8380-474F-AE71-F42F1DF67DE2}" presName="linNode" presStyleCnt="0"/>
      <dgm:spPr/>
    </dgm:pt>
    <dgm:pt modelId="{3CF5F909-D00F-4C42-BB83-E8BC7252CD19}" type="pres">
      <dgm:prSet presAssocID="{D6CDEE0C-8380-474F-AE71-F42F1DF67DE2}" presName="parentText" presStyleLbl="node1" presStyleIdx="0" presStyleCnt="1" custScaleX="67298">
        <dgm:presLayoutVars>
          <dgm:chMax val="1"/>
          <dgm:bulletEnabled val="1"/>
        </dgm:presLayoutVars>
      </dgm:prSet>
      <dgm:spPr/>
    </dgm:pt>
    <dgm:pt modelId="{E3620DF9-1B44-3F4F-901C-38D1398C4DA2}" type="pres">
      <dgm:prSet presAssocID="{D6CDEE0C-8380-474F-AE71-F42F1DF67DE2}" presName="descendantText" presStyleLbl="alignAccFollowNode1" presStyleIdx="0" presStyleCnt="1" custScaleX="118395" custScaleY="125000">
        <dgm:presLayoutVars>
          <dgm:bulletEnabled val="1"/>
        </dgm:presLayoutVars>
      </dgm:prSet>
      <dgm:spPr/>
    </dgm:pt>
  </dgm:ptLst>
  <dgm:cxnLst>
    <dgm:cxn modelId="{B29EEB18-D959-3A42-95C2-9488DB2F448A}" type="presOf" srcId="{2CC56299-784F-FF47-B7B4-8583B2D7CAC0}" destId="{E3620DF9-1B44-3F4F-901C-38D1398C4DA2}" srcOrd="0" destOrd="2" presId="urn:microsoft.com/office/officeart/2005/8/layout/vList5"/>
    <dgm:cxn modelId="{2B26A419-5C0E-A94D-A594-0590F9FD258E}" type="presOf" srcId="{3D426783-B222-8C40-8F4D-C1262B63ADC4}" destId="{E3620DF9-1B44-3F4F-901C-38D1398C4DA2}" srcOrd="0" destOrd="3" presId="urn:microsoft.com/office/officeart/2005/8/layout/vList5"/>
    <dgm:cxn modelId="{F74DEB2C-D821-D040-9570-B48D657F18F1}" type="presOf" srcId="{1C01DB86-97DE-F447-A1FE-21DAF1AEF2B7}" destId="{E3620DF9-1B44-3F4F-901C-38D1398C4DA2}" srcOrd="0" destOrd="5" presId="urn:microsoft.com/office/officeart/2005/8/layout/vList5"/>
    <dgm:cxn modelId="{E6A68D3E-C0A1-9744-8464-77F18C207589}" type="presOf" srcId="{E6617FED-DAB3-C740-8B8E-63B66B97FDF8}" destId="{90D4C81C-7475-1649-BD0A-F75A67C44950}" srcOrd="0" destOrd="0" presId="urn:microsoft.com/office/officeart/2005/8/layout/vList5"/>
    <dgm:cxn modelId="{4F3B124C-CBA6-8F48-849B-FEB15ABF5877}" type="presOf" srcId="{7EE0F648-5F45-DA46-A0F3-F2A411948889}" destId="{E3620DF9-1B44-3F4F-901C-38D1398C4DA2}" srcOrd="0" destOrd="4" presId="urn:microsoft.com/office/officeart/2005/8/layout/vList5"/>
    <dgm:cxn modelId="{5F1CB84F-F30A-884C-A4E3-C280656E8FB3}" srcId="{D6CDEE0C-8380-474F-AE71-F42F1DF67DE2}" destId="{2CC56299-784F-FF47-B7B4-8583B2D7CAC0}" srcOrd="2" destOrd="0" parTransId="{19BE364C-8A31-134A-8BD9-8B9358974EFB}" sibTransId="{94980072-7D2F-E549-B61A-5E46DC4C9A3E}"/>
    <dgm:cxn modelId="{D975B150-4C1F-D642-B4A7-2F3C7257B0CF}" srcId="{D6CDEE0C-8380-474F-AE71-F42F1DF67DE2}" destId="{7EE0F648-5F45-DA46-A0F3-F2A411948889}" srcOrd="4" destOrd="0" parTransId="{13DEA2EE-DD1A-8B46-A851-925228285FA9}" sibTransId="{9174CC70-258D-5D42-9958-9530F3D728C8}"/>
    <dgm:cxn modelId="{77C7C359-08A4-CA4E-88A4-667668996B86}" srcId="{D6CDEE0C-8380-474F-AE71-F42F1DF67DE2}" destId="{5BA42862-6A0A-5B4E-A75F-E94B015D8DF1}" srcOrd="0" destOrd="0" parTransId="{46864393-CB5F-6447-8B4E-4A364E68853B}" sibTransId="{F2AB2033-E75F-0140-85F6-4B9F183BC126}"/>
    <dgm:cxn modelId="{70F76B5C-F595-5C44-B744-6716C0C3C2EA}" type="presOf" srcId="{5BA42862-6A0A-5B4E-A75F-E94B015D8DF1}" destId="{E3620DF9-1B44-3F4F-901C-38D1398C4DA2}" srcOrd="0" destOrd="0" presId="urn:microsoft.com/office/officeart/2005/8/layout/vList5"/>
    <dgm:cxn modelId="{99086187-60F3-A94A-85DE-A94EF5449243}" type="presOf" srcId="{D6CDEE0C-8380-474F-AE71-F42F1DF67DE2}" destId="{3CF5F909-D00F-4C42-BB83-E8BC7252CD19}" srcOrd="0" destOrd="0" presId="urn:microsoft.com/office/officeart/2005/8/layout/vList5"/>
    <dgm:cxn modelId="{8051339A-9D12-094C-823F-795C88F6FD51}" srcId="{E6617FED-DAB3-C740-8B8E-63B66B97FDF8}" destId="{D6CDEE0C-8380-474F-AE71-F42F1DF67DE2}" srcOrd="0" destOrd="0" parTransId="{FD2F4F51-50A9-9D40-B55E-D42399A715BE}" sibTransId="{1F678EB3-1738-4A4B-A5F8-FC3FDBB6AD0E}"/>
    <dgm:cxn modelId="{0A30ECB3-C9F2-114A-86BE-15C1CBF79971}" srcId="{D6CDEE0C-8380-474F-AE71-F42F1DF67DE2}" destId="{C98B6D9B-04E0-5348-8278-3FDB50C813B0}" srcOrd="1" destOrd="0" parTransId="{5464C512-25E9-CB45-BAE8-D78DE70CAA7F}" sibTransId="{875A1B22-6A4F-B846-B286-5E0BE7441036}"/>
    <dgm:cxn modelId="{FE1439BC-26C0-A94A-B749-B0E3AF6025D9}" srcId="{D6CDEE0C-8380-474F-AE71-F42F1DF67DE2}" destId="{3D426783-B222-8C40-8F4D-C1262B63ADC4}" srcOrd="3" destOrd="0" parTransId="{87666E2D-391C-7D41-96E6-987319771F9C}" sibTransId="{BE2729C3-6C64-3F49-B786-B409030F202B}"/>
    <dgm:cxn modelId="{69977EEB-9A5F-6342-BAC7-9085C80951C4}" srcId="{D6CDEE0C-8380-474F-AE71-F42F1DF67DE2}" destId="{1C01DB86-97DE-F447-A1FE-21DAF1AEF2B7}" srcOrd="5" destOrd="0" parTransId="{F428F06A-DD03-064B-90C4-5869CF011228}" sibTransId="{A6982080-0F4B-C846-9548-A63E2C0F9897}"/>
    <dgm:cxn modelId="{8EAA8AFC-8B0F-7242-8B11-EB90423E3B42}" type="presOf" srcId="{C98B6D9B-04E0-5348-8278-3FDB50C813B0}" destId="{E3620DF9-1B44-3F4F-901C-38D1398C4DA2}" srcOrd="0" destOrd="1" presId="urn:microsoft.com/office/officeart/2005/8/layout/vList5"/>
    <dgm:cxn modelId="{23E3999A-14E1-C041-A3B1-1200187E637E}" type="presParOf" srcId="{90D4C81C-7475-1649-BD0A-F75A67C44950}" destId="{B1C88239-A9DE-644A-9BF4-88EBC2BDDCEF}" srcOrd="0" destOrd="0" presId="urn:microsoft.com/office/officeart/2005/8/layout/vList5"/>
    <dgm:cxn modelId="{B946ACAE-C77E-A844-B227-8FC35F41E696}" type="presParOf" srcId="{B1C88239-A9DE-644A-9BF4-88EBC2BDDCEF}" destId="{3CF5F909-D00F-4C42-BB83-E8BC7252CD19}" srcOrd="0" destOrd="0" presId="urn:microsoft.com/office/officeart/2005/8/layout/vList5"/>
    <dgm:cxn modelId="{7F2E630D-A8C4-084B-8895-742BC2A38726}" type="presParOf" srcId="{B1C88239-A9DE-644A-9BF4-88EBC2BDDCEF}" destId="{E3620DF9-1B44-3F4F-901C-38D1398C4DA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D1172E-1474-D44F-84DE-AD17A21D2681}"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F91A7461-CD7F-B643-97E7-420384AA1837}">
      <dgm:prSet/>
      <dgm:spPr/>
      <dgm:t>
        <a:bodyPr/>
        <a:lstStyle/>
        <a:p>
          <a:r>
            <a:rPr lang="en-US" b="1" dirty="0"/>
            <a:t>Creating Value:</a:t>
          </a:r>
          <a:endParaRPr lang="en-US" dirty="0"/>
        </a:p>
      </dgm:t>
    </dgm:pt>
    <dgm:pt modelId="{605D9804-BB5A-1D41-97B9-76E8EC79018B}" type="parTrans" cxnId="{30ADC0E2-EF47-EB43-B3A2-9C08270B788E}">
      <dgm:prSet/>
      <dgm:spPr/>
      <dgm:t>
        <a:bodyPr/>
        <a:lstStyle/>
        <a:p>
          <a:endParaRPr lang="en-US"/>
        </a:p>
      </dgm:t>
    </dgm:pt>
    <dgm:pt modelId="{93D31532-0910-CD4D-A642-C391E37D7C68}" type="sibTrans" cxnId="{30ADC0E2-EF47-EB43-B3A2-9C08270B788E}">
      <dgm:prSet/>
      <dgm:spPr/>
      <dgm:t>
        <a:bodyPr/>
        <a:lstStyle/>
        <a:p>
          <a:endParaRPr lang="en-US"/>
        </a:p>
      </dgm:t>
    </dgm:pt>
    <dgm:pt modelId="{4053FD92-1CE2-484E-8CC4-05E9464095C5}">
      <dgm:prSet/>
      <dgm:spPr/>
      <dgm:t>
        <a:bodyPr/>
        <a:lstStyle/>
        <a:p>
          <a:r>
            <a:rPr lang="en-US" b="1" dirty="0"/>
            <a:t>Taking Action:</a:t>
          </a:r>
          <a:endParaRPr lang="en-US" dirty="0"/>
        </a:p>
      </dgm:t>
    </dgm:pt>
    <dgm:pt modelId="{A5218D0B-19C7-7F4D-85F8-7A9A5CEDA22A}" type="parTrans" cxnId="{88B6061D-BB61-EF4E-BB8B-7525680BDCF4}">
      <dgm:prSet/>
      <dgm:spPr/>
      <dgm:t>
        <a:bodyPr/>
        <a:lstStyle/>
        <a:p>
          <a:endParaRPr lang="en-US"/>
        </a:p>
      </dgm:t>
    </dgm:pt>
    <dgm:pt modelId="{736BA9DF-E48B-B346-8921-5C6A9664504D}" type="sibTrans" cxnId="{88B6061D-BB61-EF4E-BB8B-7525680BDCF4}">
      <dgm:prSet/>
      <dgm:spPr/>
      <dgm:t>
        <a:bodyPr/>
        <a:lstStyle/>
        <a:p>
          <a:endParaRPr lang="en-US"/>
        </a:p>
      </dgm:t>
    </dgm:pt>
    <dgm:pt modelId="{35EC37FF-F53F-DF45-89B3-67489C64907E}">
      <dgm:prSet/>
      <dgm:spPr/>
      <dgm:t>
        <a:bodyPr/>
        <a:lstStyle/>
        <a:p>
          <a:r>
            <a:rPr lang="en-US" b="1" dirty="0"/>
            <a:t>Overcoming Resistance:</a:t>
          </a:r>
          <a:endParaRPr lang="en-US" dirty="0"/>
        </a:p>
      </dgm:t>
    </dgm:pt>
    <dgm:pt modelId="{B8436077-CDAE-4A49-B56D-1BD5E468EC4E}" type="parTrans" cxnId="{9F642E7E-36FC-1C41-9F98-73515E663C47}">
      <dgm:prSet/>
      <dgm:spPr/>
      <dgm:t>
        <a:bodyPr/>
        <a:lstStyle/>
        <a:p>
          <a:endParaRPr lang="en-US"/>
        </a:p>
      </dgm:t>
    </dgm:pt>
    <dgm:pt modelId="{99061A75-7191-CF44-BA96-EE7BC95DDCBA}" type="sibTrans" cxnId="{9F642E7E-36FC-1C41-9F98-73515E663C47}">
      <dgm:prSet/>
      <dgm:spPr/>
      <dgm:t>
        <a:bodyPr/>
        <a:lstStyle/>
        <a:p>
          <a:endParaRPr lang="en-US"/>
        </a:p>
      </dgm:t>
    </dgm:pt>
    <dgm:pt modelId="{42880571-4B31-9249-B5C7-F21168D3A2B6}">
      <dgm:prSet/>
      <dgm:spPr/>
      <dgm:t>
        <a:bodyPr/>
        <a:lstStyle/>
        <a:p>
          <a:r>
            <a:rPr lang="en-US" dirty="0"/>
            <a:t>Once a model has been built, tested and evaluated we are at the beginning of the true value creation phase of the journey. Gartner says 94% of AI projects fail prior to implementation. </a:t>
          </a:r>
        </a:p>
      </dgm:t>
    </dgm:pt>
    <dgm:pt modelId="{0BD9F9E0-45DD-3B41-B620-2646FB8CFDC9}" type="parTrans" cxnId="{70018136-8DB6-F143-B0BC-B0503B0472E8}">
      <dgm:prSet/>
      <dgm:spPr/>
      <dgm:t>
        <a:bodyPr/>
        <a:lstStyle/>
        <a:p>
          <a:endParaRPr lang="en-US"/>
        </a:p>
      </dgm:t>
    </dgm:pt>
    <dgm:pt modelId="{30FBC2AF-842D-B54D-A85D-A80395F062A2}" type="sibTrans" cxnId="{70018136-8DB6-F143-B0BC-B0503B0472E8}">
      <dgm:prSet/>
      <dgm:spPr/>
      <dgm:t>
        <a:bodyPr/>
        <a:lstStyle/>
        <a:p>
          <a:endParaRPr lang="en-US"/>
        </a:p>
      </dgm:t>
    </dgm:pt>
    <dgm:pt modelId="{6BE067AF-10BB-C841-B881-9B38DC532FC0}">
      <dgm:prSet/>
      <dgm:spPr/>
      <dgm:t>
        <a:bodyPr/>
        <a:lstStyle/>
        <a:p>
          <a:r>
            <a:rPr lang="en-US" dirty="0"/>
            <a:t>The action orientation of the team and the activation of the model in the business is difficult and requires significant effort by the consulting team. </a:t>
          </a:r>
        </a:p>
      </dgm:t>
    </dgm:pt>
    <dgm:pt modelId="{2A6BA77E-81C8-5D4C-8323-162656910A53}" type="parTrans" cxnId="{05B71F77-4A48-9E4C-8297-5830F80F06C8}">
      <dgm:prSet/>
      <dgm:spPr/>
      <dgm:t>
        <a:bodyPr/>
        <a:lstStyle/>
        <a:p>
          <a:endParaRPr lang="en-US"/>
        </a:p>
      </dgm:t>
    </dgm:pt>
    <dgm:pt modelId="{928E3D55-BE0E-A940-8F76-FDBBABD942FA}" type="sibTrans" cxnId="{05B71F77-4A48-9E4C-8297-5830F80F06C8}">
      <dgm:prSet/>
      <dgm:spPr/>
      <dgm:t>
        <a:bodyPr/>
        <a:lstStyle/>
        <a:p>
          <a:endParaRPr lang="en-US"/>
        </a:p>
      </dgm:t>
    </dgm:pt>
    <dgm:pt modelId="{581FDDB6-426C-8540-B509-BDF940C470DB}">
      <dgm:prSet/>
      <dgm:spPr/>
      <dgm:t>
        <a:bodyPr/>
        <a:lstStyle/>
        <a:p>
          <a:r>
            <a:rPr lang="en-US" dirty="0"/>
            <a:t>In this phase we meet resistance and sometimes complacency. The questions below help focus toward activation and full monetization, capturing the potential of the model in the business.</a:t>
          </a:r>
        </a:p>
      </dgm:t>
    </dgm:pt>
    <dgm:pt modelId="{C0F0571E-B317-3340-986B-FCAAC164BC58}" type="parTrans" cxnId="{36B6D528-E56B-1945-86D0-41CBC9999A41}">
      <dgm:prSet/>
      <dgm:spPr/>
      <dgm:t>
        <a:bodyPr/>
        <a:lstStyle/>
        <a:p>
          <a:endParaRPr lang="en-US"/>
        </a:p>
      </dgm:t>
    </dgm:pt>
    <dgm:pt modelId="{973AE5CD-509F-2148-99DC-BDD57697042E}" type="sibTrans" cxnId="{36B6D528-E56B-1945-86D0-41CBC9999A41}">
      <dgm:prSet/>
      <dgm:spPr/>
      <dgm:t>
        <a:bodyPr/>
        <a:lstStyle/>
        <a:p>
          <a:endParaRPr lang="en-US"/>
        </a:p>
      </dgm:t>
    </dgm:pt>
    <dgm:pt modelId="{D0B2BEA1-EDC7-2C4E-9FDF-5081728D9A40}" type="pres">
      <dgm:prSet presAssocID="{D0D1172E-1474-D44F-84DE-AD17A21D2681}" presName="Name0" presStyleCnt="0">
        <dgm:presLayoutVars>
          <dgm:chPref val="3"/>
          <dgm:dir/>
          <dgm:animLvl val="lvl"/>
          <dgm:resizeHandles/>
        </dgm:presLayoutVars>
      </dgm:prSet>
      <dgm:spPr/>
    </dgm:pt>
    <dgm:pt modelId="{C676A949-62F5-D54F-960A-40CE85DA0969}" type="pres">
      <dgm:prSet presAssocID="{F91A7461-CD7F-B643-97E7-420384AA1837}" presName="horFlow" presStyleCnt="0"/>
      <dgm:spPr/>
    </dgm:pt>
    <dgm:pt modelId="{8FE31497-E6CA-BE44-A65F-CFE6A3B3DA01}" type="pres">
      <dgm:prSet presAssocID="{F91A7461-CD7F-B643-97E7-420384AA1837}" presName="bigChev" presStyleLbl="node1" presStyleIdx="0" presStyleCnt="3"/>
      <dgm:spPr/>
    </dgm:pt>
    <dgm:pt modelId="{CF8F8DEA-6443-DA46-BBF8-2DFAAE812DD8}" type="pres">
      <dgm:prSet presAssocID="{0BD9F9E0-45DD-3B41-B620-2646FB8CFDC9}" presName="parTrans" presStyleCnt="0"/>
      <dgm:spPr/>
    </dgm:pt>
    <dgm:pt modelId="{28B1B36A-5D97-C94B-AFB4-998F70374D03}" type="pres">
      <dgm:prSet presAssocID="{42880571-4B31-9249-B5C7-F21168D3A2B6}" presName="node" presStyleLbl="alignAccFollowNode1" presStyleIdx="0" presStyleCnt="3" custScaleX="306634">
        <dgm:presLayoutVars>
          <dgm:bulletEnabled val="1"/>
        </dgm:presLayoutVars>
      </dgm:prSet>
      <dgm:spPr/>
    </dgm:pt>
    <dgm:pt modelId="{6F0371DB-3B93-664F-B5F4-9F65969EEC5C}" type="pres">
      <dgm:prSet presAssocID="{F91A7461-CD7F-B643-97E7-420384AA1837}" presName="vSp" presStyleCnt="0"/>
      <dgm:spPr/>
    </dgm:pt>
    <dgm:pt modelId="{9997B198-813E-2E4E-9AAD-C19D328EEF2E}" type="pres">
      <dgm:prSet presAssocID="{4053FD92-1CE2-484E-8CC4-05E9464095C5}" presName="horFlow" presStyleCnt="0"/>
      <dgm:spPr/>
    </dgm:pt>
    <dgm:pt modelId="{4D291957-49F0-EB43-92CD-4B0924C75ACF}" type="pres">
      <dgm:prSet presAssocID="{4053FD92-1CE2-484E-8CC4-05E9464095C5}" presName="bigChev" presStyleLbl="node1" presStyleIdx="1" presStyleCnt="3"/>
      <dgm:spPr/>
    </dgm:pt>
    <dgm:pt modelId="{DCD750CD-EDA7-324B-8E0F-3AB80EE3401C}" type="pres">
      <dgm:prSet presAssocID="{2A6BA77E-81C8-5D4C-8323-162656910A53}" presName="parTrans" presStyleCnt="0"/>
      <dgm:spPr/>
    </dgm:pt>
    <dgm:pt modelId="{0C975F8E-73C5-264E-8160-1D79C71AAE72}" type="pres">
      <dgm:prSet presAssocID="{6BE067AF-10BB-C841-B881-9B38DC532FC0}" presName="node" presStyleLbl="alignAccFollowNode1" presStyleIdx="1" presStyleCnt="3" custScaleX="306634">
        <dgm:presLayoutVars>
          <dgm:bulletEnabled val="1"/>
        </dgm:presLayoutVars>
      </dgm:prSet>
      <dgm:spPr/>
    </dgm:pt>
    <dgm:pt modelId="{ADE5F3C5-D942-5642-85DD-D79CA5BE9876}" type="pres">
      <dgm:prSet presAssocID="{4053FD92-1CE2-484E-8CC4-05E9464095C5}" presName="vSp" presStyleCnt="0"/>
      <dgm:spPr/>
    </dgm:pt>
    <dgm:pt modelId="{F72618ED-6E35-D242-A925-1E003C220A19}" type="pres">
      <dgm:prSet presAssocID="{35EC37FF-F53F-DF45-89B3-67489C64907E}" presName="horFlow" presStyleCnt="0"/>
      <dgm:spPr/>
    </dgm:pt>
    <dgm:pt modelId="{D77FB117-8647-DE40-9754-B34E1F372426}" type="pres">
      <dgm:prSet presAssocID="{35EC37FF-F53F-DF45-89B3-67489C64907E}" presName="bigChev" presStyleLbl="node1" presStyleIdx="2" presStyleCnt="3"/>
      <dgm:spPr/>
    </dgm:pt>
    <dgm:pt modelId="{7AC4F73C-FFE5-6245-A0A1-86AA84F007DE}" type="pres">
      <dgm:prSet presAssocID="{C0F0571E-B317-3340-986B-FCAAC164BC58}" presName="parTrans" presStyleCnt="0"/>
      <dgm:spPr/>
    </dgm:pt>
    <dgm:pt modelId="{DCF2ACDB-2D67-2445-B054-2829D35351C8}" type="pres">
      <dgm:prSet presAssocID="{581FDDB6-426C-8540-B509-BDF940C470DB}" presName="node" presStyleLbl="alignAccFollowNode1" presStyleIdx="2" presStyleCnt="3" custScaleX="306634">
        <dgm:presLayoutVars>
          <dgm:bulletEnabled val="1"/>
        </dgm:presLayoutVars>
      </dgm:prSet>
      <dgm:spPr/>
    </dgm:pt>
  </dgm:ptLst>
  <dgm:cxnLst>
    <dgm:cxn modelId="{64B0910A-C49B-9949-BB1B-F2AAEDF72D80}" type="presOf" srcId="{35EC37FF-F53F-DF45-89B3-67489C64907E}" destId="{D77FB117-8647-DE40-9754-B34E1F372426}" srcOrd="0" destOrd="0" presId="urn:microsoft.com/office/officeart/2005/8/layout/lProcess3"/>
    <dgm:cxn modelId="{88B6061D-BB61-EF4E-BB8B-7525680BDCF4}" srcId="{D0D1172E-1474-D44F-84DE-AD17A21D2681}" destId="{4053FD92-1CE2-484E-8CC4-05E9464095C5}" srcOrd="1" destOrd="0" parTransId="{A5218D0B-19C7-7F4D-85F8-7A9A5CEDA22A}" sibTransId="{736BA9DF-E48B-B346-8921-5C6A9664504D}"/>
    <dgm:cxn modelId="{34487623-AB82-0A4B-842B-64E6C3934E87}" type="presOf" srcId="{D0D1172E-1474-D44F-84DE-AD17A21D2681}" destId="{D0B2BEA1-EDC7-2C4E-9FDF-5081728D9A40}" srcOrd="0" destOrd="0" presId="urn:microsoft.com/office/officeart/2005/8/layout/lProcess3"/>
    <dgm:cxn modelId="{C5E4E924-CE8F-E94F-B5A9-9DCEC3B27A68}" type="presOf" srcId="{4053FD92-1CE2-484E-8CC4-05E9464095C5}" destId="{4D291957-49F0-EB43-92CD-4B0924C75ACF}" srcOrd="0" destOrd="0" presId="urn:microsoft.com/office/officeart/2005/8/layout/lProcess3"/>
    <dgm:cxn modelId="{36B6D528-E56B-1945-86D0-41CBC9999A41}" srcId="{35EC37FF-F53F-DF45-89B3-67489C64907E}" destId="{581FDDB6-426C-8540-B509-BDF940C470DB}" srcOrd="0" destOrd="0" parTransId="{C0F0571E-B317-3340-986B-FCAAC164BC58}" sibTransId="{973AE5CD-509F-2148-99DC-BDD57697042E}"/>
    <dgm:cxn modelId="{70018136-8DB6-F143-B0BC-B0503B0472E8}" srcId="{F91A7461-CD7F-B643-97E7-420384AA1837}" destId="{42880571-4B31-9249-B5C7-F21168D3A2B6}" srcOrd="0" destOrd="0" parTransId="{0BD9F9E0-45DD-3B41-B620-2646FB8CFDC9}" sibTransId="{30FBC2AF-842D-B54D-A85D-A80395F062A2}"/>
    <dgm:cxn modelId="{D9300044-B7A3-B445-9FF4-F3E656FD334E}" type="presOf" srcId="{F91A7461-CD7F-B643-97E7-420384AA1837}" destId="{8FE31497-E6CA-BE44-A65F-CFE6A3B3DA01}" srcOrd="0" destOrd="0" presId="urn:microsoft.com/office/officeart/2005/8/layout/lProcess3"/>
    <dgm:cxn modelId="{05B71F77-4A48-9E4C-8297-5830F80F06C8}" srcId="{4053FD92-1CE2-484E-8CC4-05E9464095C5}" destId="{6BE067AF-10BB-C841-B881-9B38DC532FC0}" srcOrd="0" destOrd="0" parTransId="{2A6BA77E-81C8-5D4C-8323-162656910A53}" sibTransId="{928E3D55-BE0E-A940-8F76-FDBBABD942FA}"/>
    <dgm:cxn modelId="{9F642E7E-36FC-1C41-9F98-73515E663C47}" srcId="{D0D1172E-1474-D44F-84DE-AD17A21D2681}" destId="{35EC37FF-F53F-DF45-89B3-67489C64907E}" srcOrd="2" destOrd="0" parTransId="{B8436077-CDAE-4A49-B56D-1BD5E468EC4E}" sibTransId="{99061A75-7191-CF44-BA96-EE7BC95DDCBA}"/>
    <dgm:cxn modelId="{97BD208F-7A24-3B47-97AF-479DD93B29B9}" type="presOf" srcId="{581FDDB6-426C-8540-B509-BDF940C470DB}" destId="{DCF2ACDB-2D67-2445-B054-2829D35351C8}" srcOrd="0" destOrd="0" presId="urn:microsoft.com/office/officeart/2005/8/layout/lProcess3"/>
    <dgm:cxn modelId="{3BA81399-1FB2-EA4D-A73F-D5AC1C99D4A8}" type="presOf" srcId="{6BE067AF-10BB-C841-B881-9B38DC532FC0}" destId="{0C975F8E-73C5-264E-8160-1D79C71AAE72}" srcOrd="0" destOrd="0" presId="urn:microsoft.com/office/officeart/2005/8/layout/lProcess3"/>
    <dgm:cxn modelId="{20470ED0-46B0-D540-9575-98A85F04A7F0}" type="presOf" srcId="{42880571-4B31-9249-B5C7-F21168D3A2B6}" destId="{28B1B36A-5D97-C94B-AFB4-998F70374D03}" srcOrd="0" destOrd="0" presId="urn:microsoft.com/office/officeart/2005/8/layout/lProcess3"/>
    <dgm:cxn modelId="{30ADC0E2-EF47-EB43-B3A2-9C08270B788E}" srcId="{D0D1172E-1474-D44F-84DE-AD17A21D2681}" destId="{F91A7461-CD7F-B643-97E7-420384AA1837}" srcOrd="0" destOrd="0" parTransId="{605D9804-BB5A-1D41-97B9-76E8EC79018B}" sibTransId="{93D31532-0910-CD4D-A642-C391E37D7C68}"/>
    <dgm:cxn modelId="{BA185105-361F-E94A-8ABD-9FABAE367CAE}" type="presParOf" srcId="{D0B2BEA1-EDC7-2C4E-9FDF-5081728D9A40}" destId="{C676A949-62F5-D54F-960A-40CE85DA0969}" srcOrd="0" destOrd="0" presId="urn:microsoft.com/office/officeart/2005/8/layout/lProcess3"/>
    <dgm:cxn modelId="{AC53F2E0-9AD4-E040-83AC-1932CCDC19A1}" type="presParOf" srcId="{C676A949-62F5-D54F-960A-40CE85DA0969}" destId="{8FE31497-E6CA-BE44-A65F-CFE6A3B3DA01}" srcOrd="0" destOrd="0" presId="urn:microsoft.com/office/officeart/2005/8/layout/lProcess3"/>
    <dgm:cxn modelId="{737B41CD-7FB3-0C41-B05D-D4FDC5128A97}" type="presParOf" srcId="{C676A949-62F5-D54F-960A-40CE85DA0969}" destId="{CF8F8DEA-6443-DA46-BBF8-2DFAAE812DD8}" srcOrd="1" destOrd="0" presId="urn:microsoft.com/office/officeart/2005/8/layout/lProcess3"/>
    <dgm:cxn modelId="{3B19E00C-A129-5E46-AD9B-550163ADC5FF}" type="presParOf" srcId="{C676A949-62F5-D54F-960A-40CE85DA0969}" destId="{28B1B36A-5D97-C94B-AFB4-998F70374D03}" srcOrd="2" destOrd="0" presId="urn:microsoft.com/office/officeart/2005/8/layout/lProcess3"/>
    <dgm:cxn modelId="{548409B4-C2DD-F643-92F0-5C6CC9D0566C}" type="presParOf" srcId="{D0B2BEA1-EDC7-2C4E-9FDF-5081728D9A40}" destId="{6F0371DB-3B93-664F-B5F4-9F65969EEC5C}" srcOrd="1" destOrd="0" presId="urn:microsoft.com/office/officeart/2005/8/layout/lProcess3"/>
    <dgm:cxn modelId="{12D935FF-30AC-444A-A07D-405C1BEE57AC}" type="presParOf" srcId="{D0B2BEA1-EDC7-2C4E-9FDF-5081728D9A40}" destId="{9997B198-813E-2E4E-9AAD-C19D328EEF2E}" srcOrd="2" destOrd="0" presId="urn:microsoft.com/office/officeart/2005/8/layout/lProcess3"/>
    <dgm:cxn modelId="{B41513C6-899E-2D43-AE64-3661C834DF98}" type="presParOf" srcId="{9997B198-813E-2E4E-9AAD-C19D328EEF2E}" destId="{4D291957-49F0-EB43-92CD-4B0924C75ACF}" srcOrd="0" destOrd="0" presId="urn:microsoft.com/office/officeart/2005/8/layout/lProcess3"/>
    <dgm:cxn modelId="{FC4E5DEB-22B7-974E-BF41-2AFA445002C7}" type="presParOf" srcId="{9997B198-813E-2E4E-9AAD-C19D328EEF2E}" destId="{DCD750CD-EDA7-324B-8E0F-3AB80EE3401C}" srcOrd="1" destOrd="0" presId="urn:microsoft.com/office/officeart/2005/8/layout/lProcess3"/>
    <dgm:cxn modelId="{12CEE814-D499-EE4B-A496-5F31A7F93629}" type="presParOf" srcId="{9997B198-813E-2E4E-9AAD-C19D328EEF2E}" destId="{0C975F8E-73C5-264E-8160-1D79C71AAE72}" srcOrd="2" destOrd="0" presId="urn:microsoft.com/office/officeart/2005/8/layout/lProcess3"/>
    <dgm:cxn modelId="{F212A6A2-2BE4-3443-86C1-C297D5A30C63}" type="presParOf" srcId="{D0B2BEA1-EDC7-2C4E-9FDF-5081728D9A40}" destId="{ADE5F3C5-D942-5642-85DD-D79CA5BE9876}" srcOrd="3" destOrd="0" presId="urn:microsoft.com/office/officeart/2005/8/layout/lProcess3"/>
    <dgm:cxn modelId="{790BF0C0-53BC-EA4F-9A21-4B5B228F2577}" type="presParOf" srcId="{D0B2BEA1-EDC7-2C4E-9FDF-5081728D9A40}" destId="{F72618ED-6E35-D242-A925-1E003C220A19}" srcOrd="4" destOrd="0" presId="urn:microsoft.com/office/officeart/2005/8/layout/lProcess3"/>
    <dgm:cxn modelId="{7E4A1CDD-4F0C-D547-B314-36104236AF5E}" type="presParOf" srcId="{F72618ED-6E35-D242-A925-1E003C220A19}" destId="{D77FB117-8647-DE40-9754-B34E1F372426}" srcOrd="0" destOrd="0" presId="urn:microsoft.com/office/officeart/2005/8/layout/lProcess3"/>
    <dgm:cxn modelId="{18536C89-A454-6F48-956D-7565BF0FC711}" type="presParOf" srcId="{F72618ED-6E35-D242-A925-1E003C220A19}" destId="{7AC4F73C-FFE5-6245-A0A1-86AA84F007DE}" srcOrd="1" destOrd="0" presId="urn:microsoft.com/office/officeart/2005/8/layout/lProcess3"/>
    <dgm:cxn modelId="{EDB0EA82-BD84-8245-A4A4-A95DBFD36FF9}" type="presParOf" srcId="{F72618ED-6E35-D242-A925-1E003C220A19}" destId="{DCF2ACDB-2D67-2445-B054-2829D35351C8}"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248966-8E89-F840-AC67-E235DF8716F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AC796D0-55B1-014F-A90D-CA348903AA74}">
      <dgm:prSet custT="1"/>
      <dgm:spPr/>
      <dgm:t>
        <a:bodyPr/>
        <a:lstStyle/>
        <a:p>
          <a:r>
            <a:rPr lang="en-US" sz="2400" dirty="0"/>
            <a:t>Build a Compelling and Urgent Case for Change</a:t>
          </a:r>
        </a:p>
      </dgm:t>
    </dgm:pt>
    <dgm:pt modelId="{57778EFF-7226-7F45-B3D6-C7E93179F816}" type="parTrans" cxnId="{89B58844-5280-D744-8D09-FFDA2EB55B4D}">
      <dgm:prSet/>
      <dgm:spPr/>
      <dgm:t>
        <a:bodyPr/>
        <a:lstStyle/>
        <a:p>
          <a:endParaRPr lang="en-US"/>
        </a:p>
      </dgm:t>
    </dgm:pt>
    <dgm:pt modelId="{A4315188-DF09-0C4D-B28A-BC448990773A}" type="sibTrans" cxnId="{89B58844-5280-D744-8D09-FFDA2EB55B4D}">
      <dgm:prSet/>
      <dgm:spPr/>
      <dgm:t>
        <a:bodyPr/>
        <a:lstStyle/>
        <a:p>
          <a:endParaRPr lang="en-US"/>
        </a:p>
      </dgm:t>
    </dgm:pt>
    <dgm:pt modelId="{52C0E39C-CD66-B443-8BA2-0324380EE7D7}">
      <dgm:prSet custT="1"/>
      <dgm:spPr/>
      <dgm:t>
        <a:bodyPr/>
        <a:lstStyle/>
        <a:p>
          <a:pPr>
            <a:lnSpc>
              <a:spcPct val="100000"/>
            </a:lnSpc>
            <a:spcAft>
              <a:spcPts val="600"/>
            </a:spcAft>
          </a:pPr>
          <a:r>
            <a:rPr lang="en-US" sz="1800" dirty="0"/>
            <a:t>What </a:t>
          </a:r>
          <a:r>
            <a:rPr lang="en-US" sz="1800" b="1" dirty="0"/>
            <a:t>barriers and economic levers </a:t>
          </a:r>
          <a:r>
            <a:rPr lang="en-US" sz="1800" b="0" dirty="0"/>
            <a:t>are in play</a:t>
          </a:r>
          <a:r>
            <a:rPr lang="en-US" sz="1800" dirty="0"/>
            <a:t>?</a:t>
          </a:r>
        </a:p>
      </dgm:t>
    </dgm:pt>
    <dgm:pt modelId="{3C8E4A16-310E-3541-B085-7EF6E8230532}" type="parTrans" cxnId="{18E7965E-A968-CC4B-8166-555F434F2CC3}">
      <dgm:prSet/>
      <dgm:spPr/>
      <dgm:t>
        <a:bodyPr/>
        <a:lstStyle/>
        <a:p>
          <a:endParaRPr lang="en-US"/>
        </a:p>
      </dgm:t>
    </dgm:pt>
    <dgm:pt modelId="{0CA35B62-3751-1C42-9742-3FC0F85DA341}" type="sibTrans" cxnId="{18E7965E-A968-CC4B-8166-555F434F2CC3}">
      <dgm:prSet/>
      <dgm:spPr/>
      <dgm:t>
        <a:bodyPr/>
        <a:lstStyle/>
        <a:p>
          <a:endParaRPr lang="en-US"/>
        </a:p>
      </dgm:t>
    </dgm:pt>
    <dgm:pt modelId="{D1E88868-7B69-064A-B8C7-4B5D91F7D2A6}">
      <dgm:prSet custT="1"/>
      <dgm:spPr/>
      <dgm:t>
        <a:bodyPr/>
        <a:lstStyle/>
        <a:p>
          <a:pPr>
            <a:lnSpc>
              <a:spcPct val="100000"/>
            </a:lnSpc>
            <a:spcAft>
              <a:spcPts val="600"/>
            </a:spcAft>
          </a:pPr>
          <a:r>
            <a:rPr lang="en-US" sz="1800" dirty="0"/>
            <a:t>What are the </a:t>
          </a:r>
          <a:r>
            <a:rPr lang="en-US" sz="1800" b="1" dirty="0"/>
            <a:t>costs of integration </a:t>
          </a:r>
          <a:r>
            <a:rPr lang="en-US" sz="1800" dirty="0"/>
            <a:t>of the new model?</a:t>
          </a:r>
        </a:p>
      </dgm:t>
    </dgm:pt>
    <dgm:pt modelId="{A290AD6B-2CBF-0642-831B-2971E98EB760}" type="parTrans" cxnId="{A69A243D-070A-8F4D-A6B1-A0CAFEEBD8D2}">
      <dgm:prSet/>
      <dgm:spPr/>
      <dgm:t>
        <a:bodyPr/>
        <a:lstStyle/>
        <a:p>
          <a:endParaRPr lang="en-US"/>
        </a:p>
      </dgm:t>
    </dgm:pt>
    <dgm:pt modelId="{7F512938-2148-F04A-93F7-BBA242D22F7B}" type="sibTrans" cxnId="{A69A243D-070A-8F4D-A6B1-A0CAFEEBD8D2}">
      <dgm:prSet/>
      <dgm:spPr/>
      <dgm:t>
        <a:bodyPr/>
        <a:lstStyle/>
        <a:p>
          <a:endParaRPr lang="en-US"/>
        </a:p>
      </dgm:t>
    </dgm:pt>
    <dgm:pt modelId="{D510E1CC-14CC-D14B-AB9A-E28AEA6A7FFB}">
      <dgm:prSet custT="1"/>
      <dgm:spPr/>
      <dgm:t>
        <a:bodyPr/>
        <a:lstStyle/>
        <a:p>
          <a:pPr>
            <a:lnSpc>
              <a:spcPct val="100000"/>
            </a:lnSpc>
            <a:spcAft>
              <a:spcPts val="600"/>
            </a:spcAft>
          </a:pPr>
          <a:r>
            <a:rPr lang="en-US" sz="1800" dirty="0"/>
            <a:t>What is the </a:t>
          </a:r>
          <a:r>
            <a:rPr lang="en-US" sz="1800" b="1" dirty="0"/>
            <a:t>full value </a:t>
          </a:r>
          <a:r>
            <a:rPr lang="en-US" sz="1800" dirty="0"/>
            <a:t>(Cost reduction and revenue enhancement)?</a:t>
          </a:r>
        </a:p>
      </dgm:t>
    </dgm:pt>
    <dgm:pt modelId="{A9EFCB48-07DC-5341-92BD-EF2C123CDD34}" type="parTrans" cxnId="{3B17CCF4-22A3-2549-8A31-B97B2D7A22D4}">
      <dgm:prSet/>
      <dgm:spPr/>
      <dgm:t>
        <a:bodyPr/>
        <a:lstStyle/>
        <a:p>
          <a:endParaRPr lang="en-US"/>
        </a:p>
      </dgm:t>
    </dgm:pt>
    <dgm:pt modelId="{FA3B7790-AE6D-EF4E-B685-2DBA9A63225E}" type="sibTrans" cxnId="{3B17CCF4-22A3-2549-8A31-B97B2D7A22D4}">
      <dgm:prSet/>
      <dgm:spPr/>
      <dgm:t>
        <a:bodyPr/>
        <a:lstStyle/>
        <a:p>
          <a:endParaRPr lang="en-US"/>
        </a:p>
      </dgm:t>
    </dgm:pt>
    <dgm:pt modelId="{6B1A5F3C-A6DA-6F43-B1C0-ACE81088DB6A}">
      <dgm:prSet custT="1"/>
      <dgm:spPr/>
      <dgm:t>
        <a:bodyPr/>
        <a:lstStyle/>
        <a:p>
          <a:pPr>
            <a:lnSpc>
              <a:spcPct val="100000"/>
            </a:lnSpc>
            <a:spcAft>
              <a:spcPts val="600"/>
            </a:spcAft>
          </a:pPr>
          <a:r>
            <a:rPr lang="en-US" sz="1800" dirty="0"/>
            <a:t>What is the </a:t>
          </a:r>
          <a:r>
            <a:rPr lang="en-US" sz="1800" b="1" dirty="0"/>
            <a:t>P&amp;L case for change </a:t>
          </a:r>
          <a:r>
            <a:rPr lang="en-US" sz="1800" dirty="0"/>
            <a:t>regarding each application? </a:t>
          </a:r>
        </a:p>
      </dgm:t>
    </dgm:pt>
    <dgm:pt modelId="{D7E0E618-4F59-C241-A80B-1D62BC1E8854}" type="parTrans" cxnId="{74A6D4D3-DCCD-024C-96DD-6DC20374292D}">
      <dgm:prSet/>
      <dgm:spPr/>
      <dgm:t>
        <a:bodyPr/>
        <a:lstStyle/>
        <a:p>
          <a:endParaRPr lang="en-US"/>
        </a:p>
      </dgm:t>
    </dgm:pt>
    <dgm:pt modelId="{4E6CECD0-8C72-CD4D-844B-23AA12817446}" type="sibTrans" cxnId="{74A6D4D3-DCCD-024C-96DD-6DC20374292D}">
      <dgm:prSet/>
      <dgm:spPr/>
      <dgm:t>
        <a:bodyPr/>
        <a:lstStyle/>
        <a:p>
          <a:endParaRPr lang="en-US"/>
        </a:p>
      </dgm:t>
    </dgm:pt>
    <dgm:pt modelId="{1C20E591-8EAB-DC4F-8F2C-A89F7788B7AC}">
      <dgm:prSet custT="1"/>
      <dgm:spPr/>
      <dgm:t>
        <a:bodyPr/>
        <a:lstStyle/>
        <a:p>
          <a:pPr>
            <a:lnSpc>
              <a:spcPct val="100000"/>
            </a:lnSpc>
            <a:spcAft>
              <a:spcPts val="600"/>
            </a:spcAft>
          </a:pPr>
          <a:r>
            <a:rPr lang="en-US" sz="1800" dirty="0"/>
            <a:t>Are their </a:t>
          </a:r>
          <a:r>
            <a:rPr lang="en-US" sz="1800" b="1" dirty="0"/>
            <a:t>strategic reasons</a:t>
          </a:r>
          <a:r>
            <a:rPr lang="en-US" sz="1800" dirty="0"/>
            <a:t> beyond the economic levers for implementation?</a:t>
          </a:r>
        </a:p>
      </dgm:t>
    </dgm:pt>
    <dgm:pt modelId="{3A9B168B-0C79-5342-9B0A-3FC6BF17528E}" type="parTrans" cxnId="{F6709B7F-894F-B244-A284-95F84A67B913}">
      <dgm:prSet/>
      <dgm:spPr/>
      <dgm:t>
        <a:bodyPr/>
        <a:lstStyle/>
        <a:p>
          <a:endParaRPr lang="en-US"/>
        </a:p>
      </dgm:t>
    </dgm:pt>
    <dgm:pt modelId="{4EBDFBE4-8E9E-A94E-A8D9-A025AB9062F1}" type="sibTrans" cxnId="{F6709B7F-894F-B244-A284-95F84A67B913}">
      <dgm:prSet/>
      <dgm:spPr/>
      <dgm:t>
        <a:bodyPr/>
        <a:lstStyle/>
        <a:p>
          <a:endParaRPr lang="en-US"/>
        </a:p>
      </dgm:t>
    </dgm:pt>
    <dgm:pt modelId="{9B9832B1-FF50-CB47-9415-A35817016576}">
      <dgm:prSet custT="1"/>
      <dgm:spPr/>
      <dgm:t>
        <a:bodyPr/>
        <a:lstStyle/>
        <a:p>
          <a:pPr>
            <a:lnSpc>
              <a:spcPct val="100000"/>
            </a:lnSpc>
            <a:spcAft>
              <a:spcPts val="600"/>
            </a:spcAft>
            <a:buNone/>
          </a:pPr>
          <a:r>
            <a:rPr lang="en-US" sz="1800" dirty="0"/>
            <a:t> 	(Competitive advantage, consumer experience, cost reduction, 			revenue lift, market share, or new audience growth?)</a:t>
          </a:r>
        </a:p>
      </dgm:t>
    </dgm:pt>
    <dgm:pt modelId="{9B96BC50-458D-7F48-B60E-AB8DEFE805DD}" type="parTrans" cxnId="{E5FBC836-E67F-0044-9387-CF8D9BA0465F}">
      <dgm:prSet/>
      <dgm:spPr/>
      <dgm:t>
        <a:bodyPr/>
        <a:lstStyle/>
        <a:p>
          <a:endParaRPr lang="en-US"/>
        </a:p>
      </dgm:t>
    </dgm:pt>
    <dgm:pt modelId="{7A063B43-F72E-1B41-92E8-C6E20F71E781}" type="sibTrans" cxnId="{E5FBC836-E67F-0044-9387-CF8D9BA0465F}">
      <dgm:prSet/>
      <dgm:spPr/>
      <dgm:t>
        <a:bodyPr/>
        <a:lstStyle/>
        <a:p>
          <a:endParaRPr lang="en-US"/>
        </a:p>
      </dgm:t>
    </dgm:pt>
    <dgm:pt modelId="{CF0F4720-D5B6-ED46-80B5-7F1C212AC619}" type="pres">
      <dgm:prSet presAssocID="{23248966-8E89-F840-AC67-E235DF8716F0}" presName="Name0" presStyleCnt="0">
        <dgm:presLayoutVars>
          <dgm:dir/>
          <dgm:animLvl val="lvl"/>
          <dgm:resizeHandles val="exact"/>
        </dgm:presLayoutVars>
      </dgm:prSet>
      <dgm:spPr/>
    </dgm:pt>
    <dgm:pt modelId="{C8229F0A-B271-1846-B702-FA2AF5508A2E}" type="pres">
      <dgm:prSet presAssocID="{FAC796D0-55B1-014F-A90D-CA348903AA74}" presName="linNode" presStyleCnt="0"/>
      <dgm:spPr/>
    </dgm:pt>
    <dgm:pt modelId="{B614E85E-616B-B349-9738-A0C81DF4F940}" type="pres">
      <dgm:prSet presAssocID="{FAC796D0-55B1-014F-A90D-CA348903AA74}" presName="parentText" presStyleLbl="node1" presStyleIdx="0" presStyleCnt="1" custScaleX="70612">
        <dgm:presLayoutVars>
          <dgm:chMax val="1"/>
          <dgm:bulletEnabled val="1"/>
        </dgm:presLayoutVars>
      </dgm:prSet>
      <dgm:spPr/>
    </dgm:pt>
    <dgm:pt modelId="{ADDCCD48-314F-EF46-ADE2-986CBDA232DA}" type="pres">
      <dgm:prSet presAssocID="{FAC796D0-55B1-014F-A90D-CA348903AA74}" presName="descendantText" presStyleLbl="alignAccFollowNode1" presStyleIdx="0" presStyleCnt="1" custScaleX="154176" custScaleY="109392">
        <dgm:presLayoutVars>
          <dgm:bulletEnabled val="1"/>
        </dgm:presLayoutVars>
      </dgm:prSet>
      <dgm:spPr/>
    </dgm:pt>
  </dgm:ptLst>
  <dgm:cxnLst>
    <dgm:cxn modelId="{69666D18-18D1-C942-9780-7045B0B80537}" type="presOf" srcId="{6B1A5F3C-A6DA-6F43-B1C0-ACE81088DB6A}" destId="{ADDCCD48-314F-EF46-ADE2-986CBDA232DA}" srcOrd="0" destOrd="3" presId="urn:microsoft.com/office/officeart/2005/8/layout/vList5"/>
    <dgm:cxn modelId="{E804911D-A4A9-8749-A5E6-1449608C868D}" type="presOf" srcId="{9B9832B1-FF50-CB47-9415-A35817016576}" destId="{ADDCCD48-314F-EF46-ADE2-986CBDA232DA}" srcOrd="0" destOrd="5" presId="urn:microsoft.com/office/officeart/2005/8/layout/vList5"/>
    <dgm:cxn modelId="{D2AF0F1E-3710-E149-AE53-5E49752E3A98}" type="presOf" srcId="{D510E1CC-14CC-D14B-AB9A-E28AEA6A7FFB}" destId="{ADDCCD48-314F-EF46-ADE2-986CBDA232DA}" srcOrd="0" destOrd="2" presId="urn:microsoft.com/office/officeart/2005/8/layout/vList5"/>
    <dgm:cxn modelId="{A13DF435-3B10-E943-B486-D96F1503B9D6}" type="presOf" srcId="{52C0E39C-CD66-B443-8BA2-0324380EE7D7}" destId="{ADDCCD48-314F-EF46-ADE2-986CBDA232DA}" srcOrd="0" destOrd="0" presId="urn:microsoft.com/office/officeart/2005/8/layout/vList5"/>
    <dgm:cxn modelId="{E5FBC836-E67F-0044-9387-CF8D9BA0465F}" srcId="{1C20E591-8EAB-DC4F-8F2C-A89F7788B7AC}" destId="{9B9832B1-FF50-CB47-9415-A35817016576}" srcOrd="0" destOrd="0" parTransId="{9B96BC50-458D-7F48-B60E-AB8DEFE805DD}" sibTransId="{7A063B43-F72E-1B41-92E8-C6E20F71E781}"/>
    <dgm:cxn modelId="{A69A243D-070A-8F4D-A6B1-A0CAFEEBD8D2}" srcId="{FAC796D0-55B1-014F-A90D-CA348903AA74}" destId="{D1E88868-7B69-064A-B8C7-4B5D91F7D2A6}" srcOrd="1" destOrd="0" parTransId="{A290AD6B-2CBF-0642-831B-2971E98EB760}" sibTransId="{7F512938-2148-F04A-93F7-BBA242D22F7B}"/>
    <dgm:cxn modelId="{89B58844-5280-D744-8D09-FFDA2EB55B4D}" srcId="{23248966-8E89-F840-AC67-E235DF8716F0}" destId="{FAC796D0-55B1-014F-A90D-CA348903AA74}" srcOrd="0" destOrd="0" parTransId="{57778EFF-7226-7F45-B3D6-C7E93179F816}" sibTransId="{A4315188-DF09-0C4D-B28A-BC448990773A}"/>
    <dgm:cxn modelId="{B32A2C55-0872-C946-8D14-57C7EE1105F5}" type="presOf" srcId="{FAC796D0-55B1-014F-A90D-CA348903AA74}" destId="{B614E85E-616B-B349-9738-A0C81DF4F940}" srcOrd="0" destOrd="0" presId="urn:microsoft.com/office/officeart/2005/8/layout/vList5"/>
    <dgm:cxn modelId="{18E7965E-A968-CC4B-8166-555F434F2CC3}" srcId="{FAC796D0-55B1-014F-A90D-CA348903AA74}" destId="{52C0E39C-CD66-B443-8BA2-0324380EE7D7}" srcOrd="0" destOrd="0" parTransId="{3C8E4A16-310E-3541-B085-7EF6E8230532}" sibTransId="{0CA35B62-3751-1C42-9742-3FC0F85DA341}"/>
    <dgm:cxn modelId="{F6709B7F-894F-B244-A284-95F84A67B913}" srcId="{FAC796D0-55B1-014F-A90D-CA348903AA74}" destId="{1C20E591-8EAB-DC4F-8F2C-A89F7788B7AC}" srcOrd="4" destOrd="0" parTransId="{3A9B168B-0C79-5342-9B0A-3FC6BF17528E}" sibTransId="{4EBDFBE4-8E9E-A94E-A8D9-A025AB9062F1}"/>
    <dgm:cxn modelId="{8DC700B2-5348-7847-A9D3-E9DB23378DA4}" type="presOf" srcId="{23248966-8E89-F840-AC67-E235DF8716F0}" destId="{CF0F4720-D5B6-ED46-80B5-7F1C212AC619}" srcOrd="0" destOrd="0" presId="urn:microsoft.com/office/officeart/2005/8/layout/vList5"/>
    <dgm:cxn modelId="{74A6D4D3-DCCD-024C-96DD-6DC20374292D}" srcId="{FAC796D0-55B1-014F-A90D-CA348903AA74}" destId="{6B1A5F3C-A6DA-6F43-B1C0-ACE81088DB6A}" srcOrd="3" destOrd="0" parTransId="{D7E0E618-4F59-C241-A80B-1D62BC1E8854}" sibTransId="{4E6CECD0-8C72-CD4D-844B-23AA12817446}"/>
    <dgm:cxn modelId="{574E6BE7-1B9D-0349-8A12-8A85C24636B1}" type="presOf" srcId="{D1E88868-7B69-064A-B8C7-4B5D91F7D2A6}" destId="{ADDCCD48-314F-EF46-ADE2-986CBDA232DA}" srcOrd="0" destOrd="1" presId="urn:microsoft.com/office/officeart/2005/8/layout/vList5"/>
    <dgm:cxn modelId="{34BFB3F0-095B-8D46-B3F1-06B6CF20D718}" type="presOf" srcId="{1C20E591-8EAB-DC4F-8F2C-A89F7788B7AC}" destId="{ADDCCD48-314F-EF46-ADE2-986CBDA232DA}" srcOrd="0" destOrd="4" presId="urn:microsoft.com/office/officeart/2005/8/layout/vList5"/>
    <dgm:cxn modelId="{3B17CCF4-22A3-2549-8A31-B97B2D7A22D4}" srcId="{FAC796D0-55B1-014F-A90D-CA348903AA74}" destId="{D510E1CC-14CC-D14B-AB9A-E28AEA6A7FFB}" srcOrd="2" destOrd="0" parTransId="{A9EFCB48-07DC-5341-92BD-EF2C123CDD34}" sibTransId="{FA3B7790-AE6D-EF4E-B685-2DBA9A63225E}"/>
    <dgm:cxn modelId="{222BB81D-D9E5-7546-B616-C3AD1CD6B72A}" type="presParOf" srcId="{CF0F4720-D5B6-ED46-80B5-7F1C212AC619}" destId="{C8229F0A-B271-1846-B702-FA2AF5508A2E}" srcOrd="0" destOrd="0" presId="urn:microsoft.com/office/officeart/2005/8/layout/vList5"/>
    <dgm:cxn modelId="{1DC31945-73AC-BD40-A9D3-9300A16DCE18}" type="presParOf" srcId="{C8229F0A-B271-1846-B702-FA2AF5508A2E}" destId="{B614E85E-616B-B349-9738-A0C81DF4F940}" srcOrd="0" destOrd="0" presId="urn:microsoft.com/office/officeart/2005/8/layout/vList5"/>
    <dgm:cxn modelId="{DA8E79BD-9C91-4940-B64D-84AEC21EB468}" type="presParOf" srcId="{C8229F0A-B271-1846-B702-FA2AF5508A2E}" destId="{ADDCCD48-314F-EF46-ADE2-986CBDA232D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A70ABB-C672-8046-8AE6-4D6D019D447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12606DA-8FA7-3F41-86C9-83510ECBB6CD}">
      <dgm:prSet custT="1"/>
      <dgm:spPr/>
      <dgm:t>
        <a:bodyPr/>
        <a:lstStyle/>
        <a:p>
          <a:r>
            <a:rPr lang="en-US" sz="3200" dirty="0"/>
            <a:t>Questions to help the adoption phase:</a:t>
          </a:r>
        </a:p>
      </dgm:t>
    </dgm:pt>
    <dgm:pt modelId="{1606B567-331A-8E46-A44B-BA6FC95BB66E}" type="parTrans" cxnId="{1490E12D-7778-C249-BCA3-243D09EDB3C2}">
      <dgm:prSet/>
      <dgm:spPr/>
      <dgm:t>
        <a:bodyPr/>
        <a:lstStyle/>
        <a:p>
          <a:endParaRPr lang="en-US"/>
        </a:p>
      </dgm:t>
    </dgm:pt>
    <dgm:pt modelId="{AAF9C554-2E53-C54F-A46D-4D305D566F93}" type="sibTrans" cxnId="{1490E12D-7778-C249-BCA3-243D09EDB3C2}">
      <dgm:prSet/>
      <dgm:spPr/>
      <dgm:t>
        <a:bodyPr/>
        <a:lstStyle/>
        <a:p>
          <a:endParaRPr lang="en-US"/>
        </a:p>
      </dgm:t>
    </dgm:pt>
    <dgm:pt modelId="{A6BC6D4C-EE4D-1842-9FB3-5E011C64F895}">
      <dgm:prSet custT="1"/>
      <dgm:spPr/>
      <dgm:t>
        <a:bodyPr/>
        <a:lstStyle/>
        <a:p>
          <a:r>
            <a:rPr lang="en-US" sz="2000" dirty="0"/>
            <a:t>Which </a:t>
          </a:r>
          <a:r>
            <a:rPr lang="en-US" sz="2000" b="1" dirty="0"/>
            <a:t>customers</a:t>
          </a:r>
          <a:r>
            <a:rPr lang="en-US" sz="2000" dirty="0"/>
            <a:t>, divisions and teams are impacted by the new intelligent solution?</a:t>
          </a:r>
        </a:p>
      </dgm:t>
    </dgm:pt>
    <dgm:pt modelId="{9D96BD4A-BC5D-8E48-9374-9DE77391F552}" type="parTrans" cxnId="{D5EF216D-B5C4-7645-9FFC-B4B4DB79F445}">
      <dgm:prSet/>
      <dgm:spPr/>
      <dgm:t>
        <a:bodyPr/>
        <a:lstStyle/>
        <a:p>
          <a:endParaRPr lang="en-US"/>
        </a:p>
      </dgm:t>
    </dgm:pt>
    <dgm:pt modelId="{316DA271-AF6B-6543-B61F-68D62FE86A03}" type="sibTrans" cxnId="{D5EF216D-B5C4-7645-9FFC-B4B4DB79F445}">
      <dgm:prSet/>
      <dgm:spPr/>
      <dgm:t>
        <a:bodyPr/>
        <a:lstStyle/>
        <a:p>
          <a:endParaRPr lang="en-US"/>
        </a:p>
      </dgm:t>
    </dgm:pt>
    <dgm:pt modelId="{396ACB4B-CD7C-FD44-91DE-B39FB7F26211}">
      <dgm:prSet custT="1"/>
      <dgm:spPr/>
      <dgm:t>
        <a:bodyPr/>
        <a:lstStyle/>
        <a:p>
          <a:r>
            <a:rPr lang="en-US" sz="2000" dirty="0"/>
            <a:t>Will there be </a:t>
          </a:r>
          <a:r>
            <a:rPr lang="en-US" sz="2000" b="1" dirty="0"/>
            <a:t>training</a:t>
          </a:r>
          <a:r>
            <a:rPr lang="en-US" sz="2000" dirty="0"/>
            <a:t> or communication needs? </a:t>
          </a:r>
        </a:p>
      </dgm:t>
    </dgm:pt>
    <dgm:pt modelId="{F6EAAA4F-B96A-E24C-95B7-7D80B74895EC}" type="parTrans" cxnId="{B1B7D7FB-9630-2445-B592-9E8778ADC205}">
      <dgm:prSet/>
      <dgm:spPr/>
      <dgm:t>
        <a:bodyPr/>
        <a:lstStyle/>
        <a:p>
          <a:endParaRPr lang="en-US"/>
        </a:p>
      </dgm:t>
    </dgm:pt>
    <dgm:pt modelId="{BD25A122-0C90-EF4C-830C-141B6F433B60}" type="sibTrans" cxnId="{B1B7D7FB-9630-2445-B592-9E8778ADC205}">
      <dgm:prSet/>
      <dgm:spPr/>
      <dgm:t>
        <a:bodyPr/>
        <a:lstStyle/>
        <a:p>
          <a:endParaRPr lang="en-US"/>
        </a:p>
      </dgm:t>
    </dgm:pt>
    <dgm:pt modelId="{A37B62F7-3F7D-A746-A1B6-201E496EFB28}">
      <dgm:prSet custT="1"/>
      <dgm:spPr/>
      <dgm:t>
        <a:bodyPr/>
        <a:lstStyle/>
        <a:p>
          <a:r>
            <a:rPr lang="en-US" sz="2000" dirty="0"/>
            <a:t>Are there </a:t>
          </a:r>
          <a:r>
            <a:rPr lang="en-US" sz="2000" b="1" dirty="0"/>
            <a:t>incentive</a:t>
          </a:r>
          <a:r>
            <a:rPr lang="en-US" sz="2000" dirty="0"/>
            <a:t> conflicts? Compensation issues, manual or skilled labor changes that impact motivation, labor contracts?</a:t>
          </a:r>
        </a:p>
      </dgm:t>
    </dgm:pt>
    <dgm:pt modelId="{A4C244B8-A7C8-D546-ADD2-77E75FA923E4}" type="parTrans" cxnId="{FD8A37EE-41F7-8143-8F4B-C1D540583605}">
      <dgm:prSet/>
      <dgm:spPr/>
      <dgm:t>
        <a:bodyPr/>
        <a:lstStyle/>
        <a:p>
          <a:endParaRPr lang="en-US"/>
        </a:p>
      </dgm:t>
    </dgm:pt>
    <dgm:pt modelId="{97FB1BAC-451C-B140-AC72-7091B0B222F1}" type="sibTrans" cxnId="{FD8A37EE-41F7-8143-8F4B-C1D540583605}">
      <dgm:prSet/>
      <dgm:spPr/>
      <dgm:t>
        <a:bodyPr/>
        <a:lstStyle/>
        <a:p>
          <a:endParaRPr lang="en-US"/>
        </a:p>
      </dgm:t>
    </dgm:pt>
    <dgm:pt modelId="{33C77CDD-AB89-5543-A686-EDF91A1D4B76}">
      <dgm:prSet custT="1"/>
      <dgm:spPr/>
      <dgm:t>
        <a:bodyPr/>
        <a:lstStyle/>
        <a:p>
          <a:r>
            <a:rPr lang="en-US" sz="2000" dirty="0"/>
            <a:t>How will we measure and refine? Will there be a </a:t>
          </a:r>
          <a:r>
            <a:rPr lang="en-US" sz="2000" b="1" dirty="0"/>
            <a:t>feedback</a:t>
          </a:r>
          <a:r>
            <a:rPr lang="en-US" sz="2000" dirty="0"/>
            <a:t> </a:t>
          </a:r>
          <a:r>
            <a:rPr lang="en-US" sz="2000" b="1" dirty="0"/>
            <a:t>loop</a:t>
          </a:r>
          <a:r>
            <a:rPr lang="en-US" sz="2000" dirty="0"/>
            <a:t>?</a:t>
          </a:r>
        </a:p>
      </dgm:t>
    </dgm:pt>
    <dgm:pt modelId="{4CAD9E36-6589-0648-AB04-B76808EB64B1}" type="parTrans" cxnId="{81A1482A-8E1F-0B4E-97D9-39B9189D26C9}">
      <dgm:prSet/>
      <dgm:spPr/>
      <dgm:t>
        <a:bodyPr/>
        <a:lstStyle/>
        <a:p>
          <a:endParaRPr lang="en-US"/>
        </a:p>
      </dgm:t>
    </dgm:pt>
    <dgm:pt modelId="{07890D23-1310-C440-ADE7-4BEE02F9DB53}" type="sibTrans" cxnId="{81A1482A-8E1F-0B4E-97D9-39B9189D26C9}">
      <dgm:prSet/>
      <dgm:spPr/>
      <dgm:t>
        <a:bodyPr/>
        <a:lstStyle/>
        <a:p>
          <a:endParaRPr lang="en-US"/>
        </a:p>
      </dgm:t>
    </dgm:pt>
    <dgm:pt modelId="{F2DC2AD8-6357-AA44-96C0-1651B0BE9948}">
      <dgm:prSet custT="1"/>
      <dgm:spPr/>
      <dgm:t>
        <a:bodyPr/>
        <a:lstStyle/>
        <a:p>
          <a:r>
            <a:rPr lang="en-US" sz="2000" dirty="0"/>
            <a:t>Who </a:t>
          </a:r>
          <a:r>
            <a:rPr lang="en-US" sz="2000" b="1" dirty="0"/>
            <a:t>benefits</a:t>
          </a:r>
          <a:r>
            <a:rPr lang="en-US" sz="2000" dirty="0"/>
            <a:t> from the cost reduction and increased revenue? </a:t>
          </a:r>
        </a:p>
      </dgm:t>
    </dgm:pt>
    <dgm:pt modelId="{4812A3DA-50FE-5147-BFC9-B4FD17E952FB}" type="parTrans" cxnId="{8C6C459A-4FE1-0842-B6F0-7591E85DEF01}">
      <dgm:prSet/>
      <dgm:spPr/>
      <dgm:t>
        <a:bodyPr/>
        <a:lstStyle/>
        <a:p>
          <a:endParaRPr lang="en-US"/>
        </a:p>
      </dgm:t>
    </dgm:pt>
    <dgm:pt modelId="{2A4AC549-7EC6-624C-8B89-C5D0E9DB788C}" type="sibTrans" cxnId="{8C6C459A-4FE1-0842-B6F0-7591E85DEF01}">
      <dgm:prSet/>
      <dgm:spPr/>
      <dgm:t>
        <a:bodyPr/>
        <a:lstStyle/>
        <a:p>
          <a:endParaRPr lang="en-US"/>
        </a:p>
      </dgm:t>
    </dgm:pt>
    <dgm:pt modelId="{B39B7D49-7368-EB4F-81D2-07930CCAA0B8}">
      <dgm:prSet custT="1"/>
      <dgm:spPr/>
      <dgm:t>
        <a:bodyPr/>
        <a:lstStyle/>
        <a:p>
          <a:r>
            <a:rPr lang="en-US" sz="2000" dirty="0"/>
            <a:t>And how is value </a:t>
          </a:r>
          <a:r>
            <a:rPr lang="en-US" sz="2000" b="1" dirty="0"/>
            <a:t>attributed to the Data Science team </a:t>
          </a:r>
          <a:r>
            <a:rPr lang="en-US" sz="2000" dirty="0"/>
            <a:t>to obtain investments?</a:t>
          </a:r>
        </a:p>
      </dgm:t>
    </dgm:pt>
    <dgm:pt modelId="{45319808-9D3B-5343-95D4-7CB714E2BE87}" type="parTrans" cxnId="{1B500FC9-EDB4-0E4E-A7B1-30FD6EEF7C17}">
      <dgm:prSet/>
      <dgm:spPr/>
      <dgm:t>
        <a:bodyPr/>
        <a:lstStyle/>
        <a:p>
          <a:endParaRPr lang="en-US"/>
        </a:p>
      </dgm:t>
    </dgm:pt>
    <dgm:pt modelId="{0E547E42-7E89-9D40-9982-FF00005FA5FC}" type="sibTrans" cxnId="{1B500FC9-EDB4-0E4E-A7B1-30FD6EEF7C17}">
      <dgm:prSet/>
      <dgm:spPr/>
      <dgm:t>
        <a:bodyPr/>
        <a:lstStyle/>
        <a:p>
          <a:endParaRPr lang="en-US"/>
        </a:p>
      </dgm:t>
    </dgm:pt>
    <dgm:pt modelId="{870474B8-32EB-2E46-B6F1-2283E307B2AE}">
      <dgm:prSet custT="1"/>
      <dgm:spPr/>
      <dgm:t>
        <a:bodyPr/>
        <a:lstStyle/>
        <a:p>
          <a:r>
            <a:rPr lang="en-US" sz="2000" dirty="0"/>
            <a:t>What about systems, organization, or process changes needed?</a:t>
          </a:r>
        </a:p>
      </dgm:t>
    </dgm:pt>
    <dgm:pt modelId="{328D87C4-2D20-8C4C-9083-FCDE811FD12E}" type="parTrans" cxnId="{2703C8D9-558A-6340-BFFD-DD9A916DCBB1}">
      <dgm:prSet/>
      <dgm:spPr/>
    </dgm:pt>
    <dgm:pt modelId="{A4511CDB-5D64-874F-8FF4-EBBD89C0872B}" type="sibTrans" cxnId="{2703C8D9-558A-6340-BFFD-DD9A916DCBB1}">
      <dgm:prSet/>
      <dgm:spPr/>
    </dgm:pt>
    <dgm:pt modelId="{15607128-4BF2-9444-AA95-62F7F3AA7BD8}">
      <dgm:prSet custT="1"/>
      <dgm:spPr/>
      <dgm:t>
        <a:bodyPr/>
        <a:lstStyle/>
        <a:p>
          <a:endParaRPr lang="en-US" sz="2000" dirty="0"/>
        </a:p>
      </dgm:t>
    </dgm:pt>
    <dgm:pt modelId="{361FCF00-096A-F843-ACB3-AEA2FA18219D}" type="parTrans" cxnId="{3C681B18-E8D0-F144-8363-BD528F79BA7E}">
      <dgm:prSet/>
      <dgm:spPr/>
    </dgm:pt>
    <dgm:pt modelId="{D7D01963-5312-734F-A7FB-7277D539A700}" type="sibTrans" cxnId="{3C681B18-E8D0-F144-8363-BD528F79BA7E}">
      <dgm:prSet/>
      <dgm:spPr/>
    </dgm:pt>
    <dgm:pt modelId="{4B736A51-7E63-394D-906A-4D0E49674A8C}" type="pres">
      <dgm:prSet presAssocID="{77A70ABB-C672-8046-8AE6-4D6D019D4479}" presName="Name0" presStyleCnt="0">
        <dgm:presLayoutVars>
          <dgm:dir/>
          <dgm:animLvl val="lvl"/>
          <dgm:resizeHandles val="exact"/>
        </dgm:presLayoutVars>
      </dgm:prSet>
      <dgm:spPr/>
    </dgm:pt>
    <dgm:pt modelId="{EB78D445-31EB-9C4A-829C-D9A16D7BA924}" type="pres">
      <dgm:prSet presAssocID="{612606DA-8FA7-3F41-86C9-83510ECBB6CD}" presName="linNode" presStyleCnt="0"/>
      <dgm:spPr/>
    </dgm:pt>
    <dgm:pt modelId="{C8733149-A0BA-A14B-A376-EA051EE3FD52}" type="pres">
      <dgm:prSet presAssocID="{612606DA-8FA7-3F41-86C9-83510ECBB6CD}" presName="parentText" presStyleLbl="node1" presStyleIdx="0" presStyleCnt="1" custScaleX="61932">
        <dgm:presLayoutVars>
          <dgm:chMax val="1"/>
          <dgm:bulletEnabled val="1"/>
        </dgm:presLayoutVars>
      </dgm:prSet>
      <dgm:spPr/>
    </dgm:pt>
    <dgm:pt modelId="{ECE88103-1F01-AB42-8FD2-621CDA6EF392}" type="pres">
      <dgm:prSet presAssocID="{612606DA-8FA7-3F41-86C9-83510ECBB6CD}" presName="descendantText" presStyleLbl="alignAccFollowNode1" presStyleIdx="0" presStyleCnt="1" custScaleX="121532" custScaleY="123182">
        <dgm:presLayoutVars>
          <dgm:bulletEnabled val="1"/>
        </dgm:presLayoutVars>
      </dgm:prSet>
      <dgm:spPr/>
    </dgm:pt>
  </dgm:ptLst>
  <dgm:cxnLst>
    <dgm:cxn modelId="{C3D0E906-7A5C-9F4A-812B-4C2A1A4334F8}" type="presOf" srcId="{15607128-4BF2-9444-AA95-62F7F3AA7BD8}" destId="{ECE88103-1F01-AB42-8FD2-621CDA6EF392}" srcOrd="0" destOrd="6" presId="urn:microsoft.com/office/officeart/2005/8/layout/vList5"/>
    <dgm:cxn modelId="{5022EE06-B35D-F84E-8BEB-AC0CABAB4D35}" type="presOf" srcId="{B39B7D49-7368-EB4F-81D2-07930CCAA0B8}" destId="{ECE88103-1F01-AB42-8FD2-621CDA6EF392}" srcOrd="0" destOrd="7" presId="urn:microsoft.com/office/officeart/2005/8/layout/vList5"/>
    <dgm:cxn modelId="{B462FC0E-32AC-DC45-A90F-60E36A75D826}" type="presOf" srcId="{612606DA-8FA7-3F41-86C9-83510ECBB6CD}" destId="{C8733149-A0BA-A14B-A376-EA051EE3FD52}" srcOrd="0" destOrd="0" presId="urn:microsoft.com/office/officeart/2005/8/layout/vList5"/>
    <dgm:cxn modelId="{85A06210-25CD-DE41-A89A-83ED8C82869A}" type="presOf" srcId="{A6BC6D4C-EE4D-1842-9FB3-5E011C64F895}" destId="{ECE88103-1F01-AB42-8FD2-621CDA6EF392}" srcOrd="0" destOrd="0" presId="urn:microsoft.com/office/officeart/2005/8/layout/vList5"/>
    <dgm:cxn modelId="{3C681B18-E8D0-F144-8363-BD528F79BA7E}" srcId="{612606DA-8FA7-3F41-86C9-83510ECBB6CD}" destId="{15607128-4BF2-9444-AA95-62F7F3AA7BD8}" srcOrd="6" destOrd="0" parTransId="{361FCF00-096A-F843-ACB3-AEA2FA18219D}" sibTransId="{D7D01963-5312-734F-A7FB-7277D539A700}"/>
    <dgm:cxn modelId="{81A1482A-8E1F-0B4E-97D9-39B9189D26C9}" srcId="{612606DA-8FA7-3F41-86C9-83510ECBB6CD}" destId="{33C77CDD-AB89-5543-A686-EDF91A1D4B76}" srcOrd="4" destOrd="0" parTransId="{4CAD9E36-6589-0648-AB04-B76808EB64B1}" sibTransId="{07890D23-1310-C440-ADE7-4BEE02F9DB53}"/>
    <dgm:cxn modelId="{1490E12D-7778-C249-BCA3-243D09EDB3C2}" srcId="{77A70ABB-C672-8046-8AE6-4D6D019D4479}" destId="{612606DA-8FA7-3F41-86C9-83510ECBB6CD}" srcOrd="0" destOrd="0" parTransId="{1606B567-331A-8E46-A44B-BA6FC95BB66E}" sibTransId="{AAF9C554-2E53-C54F-A46D-4D305D566F93}"/>
    <dgm:cxn modelId="{72B82E4B-1B88-7D41-A0F1-3ED95F33C062}" type="presOf" srcId="{870474B8-32EB-2E46-B6F1-2283E307B2AE}" destId="{ECE88103-1F01-AB42-8FD2-621CDA6EF392}" srcOrd="0" destOrd="2" presId="urn:microsoft.com/office/officeart/2005/8/layout/vList5"/>
    <dgm:cxn modelId="{D5EF216D-B5C4-7645-9FFC-B4B4DB79F445}" srcId="{612606DA-8FA7-3F41-86C9-83510ECBB6CD}" destId="{A6BC6D4C-EE4D-1842-9FB3-5E011C64F895}" srcOrd="0" destOrd="0" parTransId="{9D96BD4A-BC5D-8E48-9374-9DE77391F552}" sibTransId="{316DA271-AF6B-6543-B61F-68D62FE86A03}"/>
    <dgm:cxn modelId="{D768766D-1106-6C4E-A2ED-B96089FC58D8}" type="presOf" srcId="{F2DC2AD8-6357-AA44-96C0-1651B0BE9948}" destId="{ECE88103-1F01-AB42-8FD2-621CDA6EF392}" srcOrd="0" destOrd="5" presId="urn:microsoft.com/office/officeart/2005/8/layout/vList5"/>
    <dgm:cxn modelId="{92048590-4D6B-7F43-85F0-193E12926A1A}" type="presOf" srcId="{33C77CDD-AB89-5543-A686-EDF91A1D4B76}" destId="{ECE88103-1F01-AB42-8FD2-621CDA6EF392}" srcOrd="0" destOrd="4" presId="urn:microsoft.com/office/officeart/2005/8/layout/vList5"/>
    <dgm:cxn modelId="{8C6C459A-4FE1-0842-B6F0-7591E85DEF01}" srcId="{612606DA-8FA7-3F41-86C9-83510ECBB6CD}" destId="{F2DC2AD8-6357-AA44-96C0-1651B0BE9948}" srcOrd="5" destOrd="0" parTransId="{4812A3DA-50FE-5147-BFC9-B4FD17E952FB}" sibTransId="{2A4AC549-7EC6-624C-8B89-C5D0E9DB788C}"/>
    <dgm:cxn modelId="{0DF627B0-3E55-604E-BD21-227D09807131}" type="presOf" srcId="{396ACB4B-CD7C-FD44-91DE-B39FB7F26211}" destId="{ECE88103-1F01-AB42-8FD2-621CDA6EF392}" srcOrd="0" destOrd="1" presId="urn:microsoft.com/office/officeart/2005/8/layout/vList5"/>
    <dgm:cxn modelId="{F9C6E4B4-39E5-7F41-A8BB-7BB5EAB18507}" type="presOf" srcId="{77A70ABB-C672-8046-8AE6-4D6D019D4479}" destId="{4B736A51-7E63-394D-906A-4D0E49674A8C}" srcOrd="0" destOrd="0" presId="urn:microsoft.com/office/officeart/2005/8/layout/vList5"/>
    <dgm:cxn modelId="{1B500FC9-EDB4-0E4E-A7B1-30FD6EEF7C17}" srcId="{612606DA-8FA7-3F41-86C9-83510ECBB6CD}" destId="{B39B7D49-7368-EB4F-81D2-07930CCAA0B8}" srcOrd="7" destOrd="0" parTransId="{45319808-9D3B-5343-95D4-7CB714E2BE87}" sibTransId="{0E547E42-7E89-9D40-9982-FF00005FA5FC}"/>
    <dgm:cxn modelId="{171084D3-995A-7042-8552-A709F259303B}" type="presOf" srcId="{A37B62F7-3F7D-A746-A1B6-201E496EFB28}" destId="{ECE88103-1F01-AB42-8FD2-621CDA6EF392}" srcOrd="0" destOrd="3" presId="urn:microsoft.com/office/officeart/2005/8/layout/vList5"/>
    <dgm:cxn modelId="{2703C8D9-558A-6340-BFFD-DD9A916DCBB1}" srcId="{612606DA-8FA7-3F41-86C9-83510ECBB6CD}" destId="{870474B8-32EB-2E46-B6F1-2283E307B2AE}" srcOrd="2" destOrd="0" parTransId="{328D87C4-2D20-8C4C-9083-FCDE811FD12E}" sibTransId="{A4511CDB-5D64-874F-8FF4-EBBD89C0872B}"/>
    <dgm:cxn modelId="{FD8A37EE-41F7-8143-8F4B-C1D540583605}" srcId="{612606DA-8FA7-3F41-86C9-83510ECBB6CD}" destId="{A37B62F7-3F7D-A746-A1B6-201E496EFB28}" srcOrd="3" destOrd="0" parTransId="{A4C244B8-A7C8-D546-ADD2-77E75FA923E4}" sibTransId="{97FB1BAC-451C-B140-AC72-7091B0B222F1}"/>
    <dgm:cxn modelId="{B1B7D7FB-9630-2445-B592-9E8778ADC205}" srcId="{612606DA-8FA7-3F41-86C9-83510ECBB6CD}" destId="{396ACB4B-CD7C-FD44-91DE-B39FB7F26211}" srcOrd="1" destOrd="0" parTransId="{F6EAAA4F-B96A-E24C-95B7-7D80B74895EC}" sibTransId="{BD25A122-0C90-EF4C-830C-141B6F433B60}"/>
    <dgm:cxn modelId="{FD166385-D0A8-0040-93A6-D9980ADFEBED}" type="presParOf" srcId="{4B736A51-7E63-394D-906A-4D0E49674A8C}" destId="{EB78D445-31EB-9C4A-829C-D9A16D7BA924}" srcOrd="0" destOrd="0" presId="urn:microsoft.com/office/officeart/2005/8/layout/vList5"/>
    <dgm:cxn modelId="{E6A2C631-A0B8-2946-A3ED-9A8EB9B4B120}" type="presParOf" srcId="{EB78D445-31EB-9C4A-829C-D9A16D7BA924}" destId="{C8733149-A0BA-A14B-A376-EA051EE3FD52}" srcOrd="0" destOrd="0" presId="urn:microsoft.com/office/officeart/2005/8/layout/vList5"/>
    <dgm:cxn modelId="{7C36B436-F0FF-3B48-A111-9AFC1DFED612}" type="presParOf" srcId="{EB78D445-31EB-9C4A-829C-D9A16D7BA924}" destId="{ECE88103-1F01-AB42-8FD2-621CDA6EF39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EE29C-FEF1-204C-AFF6-C8755EAC5D33}">
      <dsp:nvSpPr>
        <dsp:cNvPr id="0" name=""/>
        <dsp:cNvSpPr/>
      </dsp:nvSpPr>
      <dsp:spPr>
        <a:xfrm>
          <a:off x="117" y="117933"/>
          <a:ext cx="1603385" cy="6413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Challenge</a:t>
          </a:r>
        </a:p>
      </dsp:txBody>
      <dsp:txXfrm>
        <a:off x="320794" y="117933"/>
        <a:ext cx="962031" cy="641354"/>
      </dsp:txXfrm>
    </dsp:sp>
    <dsp:sp modelId="{B7EFDB25-37D7-7E44-BFD2-9B269EA025E3}">
      <dsp:nvSpPr>
        <dsp:cNvPr id="0" name=""/>
        <dsp:cNvSpPr/>
      </dsp:nvSpPr>
      <dsp:spPr>
        <a:xfrm>
          <a:off x="1395062" y="172449"/>
          <a:ext cx="8947290" cy="53232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 are the challenges faced by the business today? </a:t>
          </a:r>
        </a:p>
      </dsp:txBody>
      <dsp:txXfrm>
        <a:off x="1661224" y="172449"/>
        <a:ext cx="8414966" cy="532324"/>
      </dsp:txXfrm>
    </dsp:sp>
    <dsp:sp modelId="{FC2665C6-C1B1-A54B-9B44-C953A0EAF154}">
      <dsp:nvSpPr>
        <dsp:cNvPr id="0" name=""/>
        <dsp:cNvSpPr/>
      </dsp:nvSpPr>
      <dsp:spPr>
        <a:xfrm>
          <a:off x="117" y="849077"/>
          <a:ext cx="1603385" cy="6413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Economic</a:t>
          </a:r>
        </a:p>
      </dsp:txBody>
      <dsp:txXfrm>
        <a:off x="320794" y="849077"/>
        <a:ext cx="962031" cy="641354"/>
      </dsp:txXfrm>
    </dsp:sp>
    <dsp:sp modelId="{B699EC92-5380-9044-9B14-5343F8FDE8BE}">
      <dsp:nvSpPr>
        <dsp:cNvPr id="0" name=""/>
        <dsp:cNvSpPr/>
      </dsp:nvSpPr>
      <dsp:spPr>
        <a:xfrm>
          <a:off x="1395062" y="903593"/>
          <a:ext cx="8947290" cy="53232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 are the economic levers for impact? </a:t>
          </a:r>
        </a:p>
      </dsp:txBody>
      <dsp:txXfrm>
        <a:off x="1661224" y="903593"/>
        <a:ext cx="8414966" cy="532324"/>
      </dsp:txXfrm>
    </dsp:sp>
    <dsp:sp modelId="{CCB29109-6828-4B44-A36B-6766A188E268}">
      <dsp:nvSpPr>
        <dsp:cNvPr id="0" name=""/>
        <dsp:cNvSpPr/>
      </dsp:nvSpPr>
      <dsp:spPr>
        <a:xfrm>
          <a:off x="117" y="1580221"/>
          <a:ext cx="1603385" cy="6413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Barriers</a:t>
          </a:r>
        </a:p>
      </dsp:txBody>
      <dsp:txXfrm>
        <a:off x="320794" y="1580221"/>
        <a:ext cx="962031" cy="641354"/>
      </dsp:txXfrm>
    </dsp:sp>
    <dsp:sp modelId="{9D07CC1C-6E21-3145-B0FE-12C6C76B845C}">
      <dsp:nvSpPr>
        <dsp:cNvPr id="0" name=""/>
        <dsp:cNvSpPr/>
      </dsp:nvSpPr>
      <dsp:spPr>
        <a:xfrm>
          <a:off x="1395062" y="1634736"/>
          <a:ext cx="8947290" cy="53232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 are the barriers in play that stop us from simply resolving the situation? </a:t>
          </a:r>
        </a:p>
      </dsp:txBody>
      <dsp:txXfrm>
        <a:off x="1661224" y="1634736"/>
        <a:ext cx="8414966" cy="532324"/>
      </dsp:txXfrm>
    </dsp:sp>
    <dsp:sp modelId="{0D544673-49F2-B744-B165-879F2B0E2C0E}">
      <dsp:nvSpPr>
        <dsp:cNvPr id="0" name=""/>
        <dsp:cNvSpPr/>
      </dsp:nvSpPr>
      <dsp:spPr>
        <a:xfrm>
          <a:off x="117" y="2311365"/>
          <a:ext cx="1603385" cy="6413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Gaps</a:t>
          </a:r>
        </a:p>
      </dsp:txBody>
      <dsp:txXfrm>
        <a:off x="320794" y="2311365"/>
        <a:ext cx="962031" cy="641354"/>
      </dsp:txXfrm>
    </dsp:sp>
    <dsp:sp modelId="{C44827B7-2810-FE46-830A-44D7C0D45D73}">
      <dsp:nvSpPr>
        <dsp:cNvPr id="0" name=""/>
        <dsp:cNvSpPr/>
      </dsp:nvSpPr>
      <dsp:spPr>
        <a:xfrm>
          <a:off x="1395062" y="2365880"/>
          <a:ext cx="8947290" cy="53232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 information gap, if we could address it, would influence each economic lever? </a:t>
          </a:r>
        </a:p>
      </dsp:txBody>
      <dsp:txXfrm>
        <a:off x="1661224" y="2365880"/>
        <a:ext cx="8414966" cy="532324"/>
      </dsp:txXfrm>
    </dsp:sp>
    <dsp:sp modelId="{6AF3367C-9880-E743-AFF2-D90DF09B2E46}">
      <dsp:nvSpPr>
        <dsp:cNvPr id="0" name=""/>
        <dsp:cNvSpPr/>
      </dsp:nvSpPr>
      <dsp:spPr>
        <a:xfrm>
          <a:off x="117" y="3042509"/>
          <a:ext cx="1603385" cy="6413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Analytics</a:t>
          </a:r>
        </a:p>
      </dsp:txBody>
      <dsp:txXfrm>
        <a:off x="320794" y="3042509"/>
        <a:ext cx="962031" cy="641354"/>
      </dsp:txXfrm>
    </dsp:sp>
    <dsp:sp modelId="{C8C1064A-E1A7-2E47-AB1C-66E1C5D6DE65}">
      <dsp:nvSpPr>
        <dsp:cNvPr id="0" name=""/>
        <dsp:cNvSpPr/>
      </dsp:nvSpPr>
      <dsp:spPr>
        <a:xfrm>
          <a:off x="1395062" y="3097024"/>
          <a:ext cx="8947290" cy="53232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 approach matches the problem best – descriptive, predictive, prescriptive? </a:t>
          </a:r>
        </a:p>
      </dsp:txBody>
      <dsp:txXfrm>
        <a:off x="1661224" y="3097024"/>
        <a:ext cx="8414966" cy="532324"/>
      </dsp:txXfrm>
    </dsp:sp>
    <dsp:sp modelId="{C71AA3FF-3B9D-FF4C-9033-2E0A60A644BC}">
      <dsp:nvSpPr>
        <dsp:cNvPr id="0" name=""/>
        <dsp:cNvSpPr/>
      </dsp:nvSpPr>
      <dsp:spPr>
        <a:xfrm>
          <a:off x="117" y="3773653"/>
          <a:ext cx="1603385" cy="64135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Influence</a:t>
          </a:r>
        </a:p>
      </dsp:txBody>
      <dsp:txXfrm>
        <a:off x="320794" y="3773653"/>
        <a:ext cx="962031" cy="641354"/>
      </dsp:txXfrm>
    </dsp:sp>
    <dsp:sp modelId="{92225E35-B399-E144-BFAE-EC69C718EEA8}">
      <dsp:nvSpPr>
        <dsp:cNvPr id="0" name=""/>
        <dsp:cNvSpPr/>
      </dsp:nvSpPr>
      <dsp:spPr>
        <a:xfrm>
          <a:off x="1395062" y="3828168"/>
          <a:ext cx="8947290" cy="53232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Does problem posed by client require refinement, breakdown, expansion, pivot from symptom to root cause, from incremental to breakthrough?</a:t>
          </a:r>
        </a:p>
      </dsp:txBody>
      <dsp:txXfrm>
        <a:off x="1661224" y="3828168"/>
        <a:ext cx="8414966" cy="5323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5C0CC-F46D-C842-9728-7A89B273B111}">
      <dsp:nvSpPr>
        <dsp:cNvPr id="0" name=""/>
        <dsp:cNvSpPr/>
      </dsp:nvSpPr>
      <dsp:spPr>
        <a:xfrm>
          <a:off x="568640" y="2117"/>
          <a:ext cx="2863304" cy="11453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Initial Development:</a:t>
          </a:r>
          <a:endParaRPr lang="en-US" sz="2000" kern="1200" dirty="0"/>
        </a:p>
      </dsp:txBody>
      <dsp:txXfrm>
        <a:off x="1141301" y="2117"/>
        <a:ext cx="1717983" cy="1145321"/>
      </dsp:txXfrm>
    </dsp:sp>
    <dsp:sp modelId="{9BCA95A0-DF0C-1E46-AD95-119E233B903E}">
      <dsp:nvSpPr>
        <dsp:cNvPr id="0" name=""/>
        <dsp:cNvSpPr/>
      </dsp:nvSpPr>
      <dsp:spPr>
        <a:xfrm>
          <a:off x="3059714" y="99470"/>
          <a:ext cx="6430044" cy="95061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 </a:t>
          </a:r>
          <a:r>
            <a:rPr lang="en-US" sz="1700" kern="1200" dirty="0"/>
            <a:t>Once the business problem and the data sources are mostly resolved, </a:t>
          </a:r>
          <a:r>
            <a:rPr lang="en-US" sz="1700" b="1" kern="1200" dirty="0"/>
            <a:t>model development and insight acquisition </a:t>
          </a:r>
          <a:r>
            <a:rPr lang="en-US" sz="1700" kern="1200" dirty="0"/>
            <a:t>begins. </a:t>
          </a:r>
        </a:p>
      </dsp:txBody>
      <dsp:txXfrm>
        <a:off x="3535023" y="99470"/>
        <a:ext cx="5479427" cy="950617"/>
      </dsp:txXfrm>
    </dsp:sp>
    <dsp:sp modelId="{D69F3725-931D-834E-9DBB-5A967B76B7F6}">
      <dsp:nvSpPr>
        <dsp:cNvPr id="0" name=""/>
        <dsp:cNvSpPr/>
      </dsp:nvSpPr>
      <dsp:spPr>
        <a:xfrm>
          <a:off x="568640" y="1307784"/>
          <a:ext cx="2863304" cy="11453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Visualization</a:t>
          </a:r>
          <a:r>
            <a:rPr lang="en-US" sz="2000" kern="1200" dirty="0"/>
            <a:t>:</a:t>
          </a:r>
        </a:p>
      </dsp:txBody>
      <dsp:txXfrm>
        <a:off x="1141301" y="1307784"/>
        <a:ext cx="1717983" cy="1145321"/>
      </dsp:txXfrm>
    </dsp:sp>
    <dsp:sp modelId="{022C3457-D538-EA4C-B424-34C5D4FD7990}">
      <dsp:nvSpPr>
        <dsp:cNvPr id="0" name=""/>
        <dsp:cNvSpPr/>
      </dsp:nvSpPr>
      <dsp:spPr>
        <a:xfrm>
          <a:off x="3059714" y="1405136"/>
          <a:ext cx="6430044" cy="95061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 The activation of the model results in the business can be easily </a:t>
          </a:r>
          <a:r>
            <a:rPr lang="en-US" sz="1700" b="1" kern="1200" dirty="0"/>
            <a:t>visualized</a:t>
          </a:r>
          <a:r>
            <a:rPr lang="en-US" sz="1700" kern="1200" dirty="0"/>
            <a:t> through gains tables and what is called a confusion matrix. </a:t>
          </a:r>
        </a:p>
      </dsp:txBody>
      <dsp:txXfrm>
        <a:off x="3535023" y="1405136"/>
        <a:ext cx="5479427" cy="950617"/>
      </dsp:txXfrm>
    </dsp:sp>
    <dsp:sp modelId="{6140C848-DAA8-C444-B115-BFE0C7352790}">
      <dsp:nvSpPr>
        <dsp:cNvPr id="0" name=""/>
        <dsp:cNvSpPr/>
      </dsp:nvSpPr>
      <dsp:spPr>
        <a:xfrm>
          <a:off x="568640" y="2613451"/>
          <a:ext cx="2863304" cy="11453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Influence:</a:t>
          </a:r>
          <a:endParaRPr lang="en-US" sz="2000" kern="1200" dirty="0"/>
        </a:p>
      </dsp:txBody>
      <dsp:txXfrm>
        <a:off x="1141301" y="2613451"/>
        <a:ext cx="1717983" cy="1145321"/>
      </dsp:txXfrm>
    </dsp:sp>
    <dsp:sp modelId="{801D0C4D-FE2C-DC4F-8210-CD6724E1B445}">
      <dsp:nvSpPr>
        <dsp:cNvPr id="0" name=""/>
        <dsp:cNvSpPr/>
      </dsp:nvSpPr>
      <dsp:spPr>
        <a:xfrm>
          <a:off x="3059714" y="2710803"/>
          <a:ext cx="6430044" cy="95061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Economically valuing </a:t>
          </a:r>
          <a:r>
            <a:rPr lang="en-US" sz="1700" kern="1200" dirty="0"/>
            <a:t>a model thru simulation can also be a powerful motivator to decision makers to begin the pivot from analysis to action oriented discussions.</a:t>
          </a:r>
        </a:p>
      </dsp:txBody>
      <dsp:txXfrm>
        <a:off x="3535023" y="2710803"/>
        <a:ext cx="5479427" cy="9506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20DF9-1B44-3F4F-901C-38D1398C4DA2}">
      <dsp:nvSpPr>
        <dsp:cNvPr id="0" name=""/>
        <dsp:cNvSpPr/>
      </dsp:nvSpPr>
      <dsp:spPr>
        <a:xfrm rot="5400000">
          <a:off x="4661207" y="-1983940"/>
          <a:ext cx="4377684" cy="834984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150000"/>
            </a:lnSpc>
            <a:spcBef>
              <a:spcPct val="0"/>
            </a:spcBef>
            <a:spcAft>
              <a:spcPct val="15000"/>
            </a:spcAft>
            <a:buChar char="•"/>
          </a:pPr>
          <a:r>
            <a:rPr lang="en-US" sz="2200" kern="1200" dirty="0"/>
            <a:t>Model </a:t>
          </a:r>
          <a:r>
            <a:rPr lang="en-US" sz="2200" b="1" kern="1200" dirty="0"/>
            <a:t>sensitivity</a:t>
          </a:r>
          <a:r>
            <a:rPr lang="en-US" sz="2200" kern="1200" dirty="0"/>
            <a:t>?  (data, assumptions and gaps)</a:t>
          </a:r>
        </a:p>
        <a:p>
          <a:pPr marL="228600" lvl="1" indent="-228600" algn="l" defTabSz="977900">
            <a:lnSpc>
              <a:spcPct val="150000"/>
            </a:lnSpc>
            <a:spcBef>
              <a:spcPct val="0"/>
            </a:spcBef>
            <a:spcAft>
              <a:spcPct val="15000"/>
            </a:spcAft>
            <a:buChar char="•"/>
          </a:pPr>
          <a:r>
            <a:rPr lang="en-US" sz="2200" kern="1200" dirty="0"/>
            <a:t>Which techniques will produce the </a:t>
          </a:r>
          <a:r>
            <a:rPr lang="en-US" sz="2200" b="1" kern="1200" dirty="0"/>
            <a:t>best performance</a:t>
          </a:r>
          <a:r>
            <a:rPr lang="en-US" sz="2200" kern="1200" dirty="0"/>
            <a:t>?</a:t>
          </a:r>
        </a:p>
        <a:p>
          <a:pPr marL="228600" lvl="1" indent="-228600" algn="l" defTabSz="977900">
            <a:lnSpc>
              <a:spcPct val="150000"/>
            </a:lnSpc>
            <a:spcBef>
              <a:spcPct val="0"/>
            </a:spcBef>
            <a:spcAft>
              <a:spcPct val="15000"/>
            </a:spcAft>
            <a:buChar char="•"/>
          </a:pPr>
          <a:r>
            <a:rPr lang="en-US" sz="2200" kern="1200" dirty="0"/>
            <a:t>What is the </a:t>
          </a:r>
          <a:r>
            <a:rPr lang="en-US" sz="2200" b="1" kern="1200" dirty="0"/>
            <a:t>economic baseline </a:t>
          </a:r>
          <a:r>
            <a:rPr lang="en-US" sz="2200" kern="1200" dirty="0"/>
            <a:t>of “no model/no action” (Business as Usual – BAU) vs. activation?</a:t>
          </a:r>
        </a:p>
        <a:p>
          <a:pPr marL="228600" lvl="1" indent="-228600" algn="l" defTabSz="977900">
            <a:lnSpc>
              <a:spcPct val="150000"/>
            </a:lnSpc>
            <a:spcBef>
              <a:spcPct val="0"/>
            </a:spcBef>
            <a:spcAft>
              <a:spcPct val="15000"/>
            </a:spcAft>
            <a:buChar char="•"/>
          </a:pPr>
          <a:r>
            <a:rPr lang="en-US" sz="2200" kern="1200" dirty="0"/>
            <a:t>Performance on training data and “out of sample” - </a:t>
          </a:r>
          <a:r>
            <a:rPr lang="en-US" sz="2200" b="1" kern="1200" dirty="0"/>
            <a:t>overfit</a:t>
          </a:r>
          <a:r>
            <a:rPr lang="en-US" sz="2200" kern="1200" dirty="0"/>
            <a:t>?</a:t>
          </a:r>
        </a:p>
        <a:p>
          <a:pPr marL="228600" lvl="1" indent="-228600" algn="l" defTabSz="977900">
            <a:lnSpc>
              <a:spcPct val="150000"/>
            </a:lnSpc>
            <a:spcBef>
              <a:spcPct val="0"/>
            </a:spcBef>
            <a:spcAft>
              <a:spcPct val="15000"/>
            </a:spcAft>
            <a:buChar char="•"/>
          </a:pPr>
          <a:r>
            <a:rPr lang="en-US" sz="2200" kern="1200" dirty="0"/>
            <a:t>What insights relate to the </a:t>
          </a:r>
          <a:r>
            <a:rPr lang="en-US" sz="2200" b="1" kern="1200" dirty="0"/>
            <a:t>Economic “Barriers and Levers”</a:t>
          </a:r>
          <a:r>
            <a:rPr lang="en-US" sz="2200" kern="1200" dirty="0"/>
            <a:t>?</a:t>
          </a:r>
        </a:p>
        <a:p>
          <a:pPr marL="228600" lvl="1" indent="-228600" algn="l" defTabSz="977900">
            <a:lnSpc>
              <a:spcPct val="150000"/>
            </a:lnSpc>
            <a:spcBef>
              <a:spcPct val="0"/>
            </a:spcBef>
            <a:spcAft>
              <a:spcPct val="15000"/>
            </a:spcAft>
            <a:buChar char="•"/>
          </a:pPr>
          <a:r>
            <a:rPr lang="en-US" sz="2200" kern="1200" dirty="0"/>
            <a:t>What is the </a:t>
          </a:r>
          <a:r>
            <a:rPr lang="en-US" sz="2200" b="1" kern="1200" dirty="0"/>
            <a:t>simplest model </a:t>
          </a:r>
          <a:r>
            <a:rPr lang="en-US" sz="2200" kern="1200" dirty="0"/>
            <a:t>vs. most complex – worth it?</a:t>
          </a:r>
        </a:p>
      </dsp:txBody>
      <dsp:txXfrm rot="-5400000">
        <a:off x="2675127" y="215841"/>
        <a:ext cx="8136144" cy="3950282"/>
      </dsp:txXfrm>
    </dsp:sp>
    <dsp:sp modelId="{3CF5F909-D00F-4C42-BB83-E8BC7252CD19}">
      <dsp:nvSpPr>
        <dsp:cNvPr id="0" name=""/>
        <dsp:cNvSpPr/>
      </dsp:nvSpPr>
      <dsp:spPr>
        <a:xfrm>
          <a:off x="5381" y="2139"/>
          <a:ext cx="2669745" cy="43776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Model selection and insight development</a:t>
          </a:r>
        </a:p>
      </dsp:txBody>
      <dsp:txXfrm>
        <a:off x="135707" y="132465"/>
        <a:ext cx="2409093" cy="4117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E093D-DAC3-7E44-BBBA-03EFF8A3E51D}">
      <dsp:nvSpPr>
        <dsp:cNvPr id="0" name=""/>
        <dsp:cNvSpPr/>
      </dsp:nvSpPr>
      <dsp:spPr>
        <a:xfrm>
          <a:off x="3113444" y="1424"/>
          <a:ext cx="7539468" cy="77131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Increase Revenue vs. Increase Revenue by 12-15% within the U.S., &gt;20% in EMEA, &gt;30% in APAC</a:t>
          </a:r>
        </a:p>
      </dsp:txBody>
      <dsp:txXfrm>
        <a:off x="3113444" y="97839"/>
        <a:ext cx="7250224" cy="578487"/>
      </dsp:txXfrm>
    </dsp:sp>
    <dsp:sp modelId="{3432F6F4-0289-7345-8A60-0D7E6BD21866}">
      <dsp:nvSpPr>
        <dsp:cNvPr id="0" name=""/>
        <dsp:cNvSpPr/>
      </dsp:nvSpPr>
      <dsp:spPr>
        <a:xfrm>
          <a:off x="585700" y="1424"/>
          <a:ext cx="2527743" cy="771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Specific</a:t>
          </a:r>
        </a:p>
      </dsp:txBody>
      <dsp:txXfrm>
        <a:off x="623353" y="39077"/>
        <a:ext cx="2452437" cy="696011"/>
      </dsp:txXfrm>
    </dsp:sp>
    <dsp:sp modelId="{9D586E1B-F06D-3441-854B-3BCFE7BE906C}">
      <dsp:nvSpPr>
        <dsp:cNvPr id="0" name=""/>
        <dsp:cNvSpPr/>
      </dsp:nvSpPr>
      <dsp:spPr>
        <a:xfrm>
          <a:off x="3113444" y="849873"/>
          <a:ext cx="7539468" cy="77131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Improve Marketing Performance vs. Increase KPIs by 20%, Audience size (from 5M to 6M), CTR (from 1% to 1.2%), ROI from 200% to 240%</a:t>
          </a:r>
        </a:p>
      </dsp:txBody>
      <dsp:txXfrm>
        <a:off x="3113444" y="946288"/>
        <a:ext cx="7250224" cy="578487"/>
      </dsp:txXfrm>
    </dsp:sp>
    <dsp:sp modelId="{49D58387-64EA-3742-B543-2703757F1CB5}">
      <dsp:nvSpPr>
        <dsp:cNvPr id="0" name=""/>
        <dsp:cNvSpPr/>
      </dsp:nvSpPr>
      <dsp:spPr>
        <a:xfrm>
          <a:off x="585700" y="849873"/>
          <a:ext cx="2527743" cy="771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Measurable:</a:t>
          </a:r>
        </a:p>
      </dsp:txBody>
      <dsp:txXfrm>
        <a:off x="623353" y="887526"/>
        <a:ext cx="2452437" cy="696011"/>
      </dsp:txXfrm>
    </dsp:sp>
    <dsp:sp modelId="{1A3FA12E-4D19-CA4F-B298-8D7134D0A3D0}">
      <dsp:nvSpPr>
        <dsp:cNvPr id="0" name=""/>
        <dsp:cNvSpPr/>
      </dsp:nvSpPr>
      <dsp:spPr>
        <a:xfrm>
          <a:off x="3113444" y="1698322"/>
          <a:ext cx="7539468" cy="77131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Change approach to 1:1 with unique message driven by predictive model vs. blanket creative and message</a:t>
          </a:r>
        </a:p>
      </dsp:txBody>
      <dsp:txXfrm>
        <a:off x="3113444" y="1794737"/>
        <a:ext cx="7250224" cy="578487"/>
      </dsp:txXfrm>
    </dsp:sp>
    <dsp:sp modelId="{664D2294-76FB-724E-8B9D-26E1BAC7F704}">
      <dsp:nvSpPr>
        <dsp:cNvPr id="0" name=""/>
        <dsp:cNvSpPr/>
      </dsp:nvSpPr>
      <dsp:spPr>
        <a:xfrm>
          <a:off x="585700" y="1698322"/>
          <a:ext cx="2527743" cy="771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Actionable</a:t>
          </a:r>
        </a:p>
      </dsp:txBody>
      <dsp:txXfrm>
        <a:off x="623353" y="1735975"/>
        <a:ext cx="2452437" cy="696011"/>
      </dsp:txXfrm>
    </dsp:sp>
    <dsp:sp modelId="{846EACAB-8A46-AD46-BFC0-A798796DB56D}">
      <dsp:nvSpPr>
        <dsp:cNvPr id="0" name=""/>
        <dsp:cNvSpPr/>
      </dsp:nvSpPr>
      <dsp:spPr>
        <a:xfrm>
          <a:off x="3113444" y="2546771"/>
          <a:ext cx="7539468" cy="77131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When negotiating a refined goal, ensure your Specific, Actionable and Measurable version of the goal is still achieving the intent of the original</a:t>
          </a:r>
        </a:p>
      </dsp:txBody>
      <dsp:txXfrm>
        <a:off x="3113444" y="2643186"/>
        <a:ext cx="7250224" cy="578487"/>
      </dsp:txXfrm>
    </dsp:sp>
    <dsp:sp modelId="{E18EA20E-1F4F-4B46-8D9D-D120E8DB3BDE}">
      <dsp:nvSpPr>
        <dsp:cNvPr id="0" name=""/>
        <dsp:cNvSpPr/>
      </dsp:nvSpPr>
      <dsp:spPr>
        <a:xfrm>
          <a:off x="585700" y="2546771"/>
          <a:ext cx="2527743" cy="771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Relevant:</a:t>
          </a:r>
        </a:p>
      </dsp:txBody>
      <dsp:txXfrm>
        <a:off x="623353" y="2584424"/>
        <a:ext cx="2452437" cy="696011"/>
      </dsp:txXfrm>
    </dsp:sp>
    <dsp:sp modelId="{A198AC9D-4267-6F43-A717-7ADAEE424492}">
      <dsp:nvSpPr>
        <dsp:cNvPr id="0" name=""/>
        <dsp:cNvSpPr/>
      </dsp:nvSpPr>
      <dsp:spPr>
        <a:xfrm>
          <a:off x="3113444" y="3395221"/>
          <a:ext cx="7539468" cy="77131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Drive to improvement on KPIs in test markets within 60 days. Ensure timebound is 90 days or less for ideal pace</a:t>
          </a:r>
        </a:p>
      </dsp:txBody>
      <dsp:txXfrm>
        <a:off x="3113444" y="3491636"/>
        <a:ext cx="7250224" cy="578487"/>
      </dsp:txXfrm>
    </dsp:sp>
    <dsp:sp modelId="{5E2DDA5D-C8BC-3345-9AA7-9C8969F71976}">
      <dsp:nvSpPr>
        <dsp:cNvPr id="0" name=""/>
        <dsp:cNvSpPr/>
      </dsp:nvSpPr>
      <dsp:spPr>
        <a:xfrm>
          <a:off x="585700" y="3395221"/>
          <a:ext cx="2527743" cy="771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Timebound:</a:t>
          </a:r>
        </a:p>
      </dsp:txBody>
      <dsp:txXfrm>
        <a:off x="623353" y="3432874"/>
        <a:ext cx="2452437" cy="6960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6843D-63F7-044B-AD05-CDF90A869967}">
      <dsp:nvSpPr>
        <dsp:cNvPr id="0" name=""/>
        <dsp:cNvSpPr/>
      </dsp:nvSpPr>
      <dsp:spPr>
        <a:xfrm rot="5400000">
          <a:off x="5186325" y="-2191298"/>
          <a:ext cx="3491026" cy="81434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Have we considered both </a:t>
          </a:r>
          <a:r>
            <a:rPr lang="en-US" sz="1800" b="1" kern="1200" dirty="0"/>
            <a:t>internal and externa</a:t>
          </a:r>
          <a:r>
            <a:rPr lang="en-US" sz="1800" kern="1200" dirty="0"/>
            <a:t>l data sources?</a:t>
          </a:r>
        </a:p>
        <a:p>
          <a:pPr marL="171450" lvl="1" indent="-171450" algn="l" defTabSz="800100">
            <a:lnSpc>
              <a:spcPct val="90000"/>
            </a:lnSpc>
            <a:spcBef>
              <a:spcPct val="0"/>
            </a:spcBef>
            <a:spcAft>
              <a:spcPct val="15000"/>
            </a:spcAft>
            <a:buChar char="•"/>
          </a:pPr>
          <a:r>
            <a:rPr lang="en-US" sz="1800" kern="1200" dirty="0"/>
            <a:t>Do we need to </a:t>
          </a:r>
          <a:r>
            <a:rPr lang="en-US" sz="1800" b="1" kern="1200" dirty="0"/>
            <a:t>design an experiment </a:t>
          </a:r>
          <a:r>
            <a:rPr lang="en-US" sz="1800" kern="1200" dirty="0"/>
            <a:t>to derive robust model coefficients?</a:t>
          </a:r>
        </a:p>
        <a:p>
          <a:pPr marL="171450" lvl="1" indent="-171450" algn="l" defTabSz="800100">
            <a:lnSpc>
              <a:spcPct val="90000"/>
            </a:lnSpc>
            <a:spcBef>
              <a:spcPct val="0"/>
            </a:spcBef>
            <a:spcAft>
              <a:spcPct val="15000"/>
            </a:spcAft>
            <a:buChar char="•"/>
          </a:pPr>
          <a:r>
            <a:rPr lang="en-US" sz="1800" kern="1200" dirty="0"/>
            <a:t>Have we considered </a:t>
          </a:r>
          <a:r>
            <a:rPr lang="en-US" sz="1800" b="1" kern="1200" dirty="0"/>
            <a:t>competitive intelligence</a:t>
          </a:r>
          <a:r>
            <a:rPr lang="en-US" sz="1800" kern="1200" dirty="0"/>
            <a:t> as well as competitive data/benchmarks? </a:t>
          </a:r>
        </a:p>
        <a:p>
          <a:pPr marL="171450" lvl="1" indent="-171450" algn="l" defTabSz="800100">
            <a:lnSpc>
              <a:spcPct val="90000"/>
            </a:lnSpc>
            <a:spcBef>
              <a:spcPct val="0"/>
            </a:spcBef>
            <a:spcAft>
              <a:spcPct val="15000"/>
            </a:spcAft>
            <a:buChar char="•"/>
          </a:pPr>
          <a:r>
            <a:rPr lang="en-US" sz="1800" kern="1200" dirty="0"/>
            <a:t>Should we purchase data to augment “free” sources and improve performance? </a:t>
          </a:r>
        </a:p>
        <a:p>
          <a:pPr marL="171450" lvl="1" indent="-171450" algn="l" defTabSz="800100">
            <a:lnSpc>
              <a:spcPct val="90000"/>
            </a:lnSpc>
            <a:spcBef>
              <a:spcPct val="0"/>
            </a:spcBef>
            <a:spcAft>
              <a:spcPct val="15000"/>
            </a:spcAft>
            <a:buChar char="•"/>
          </a:pPr>
          <a:r>
            <a:rPr lang="en-US" sz="1800" kern="1200" dirty="0"/>
            <a:t>What research and data methods have been utilized and are any methods untapped to augment our data sources?</a:t>
          </a:r>
        </a:p>
        <a:p>
          <a:pPr marL="171450" lvl="1" indent="-171450" algn="l" defTabSz="800100">
            <a:lnSpc>
              <a:spcPct val="90000"/>
            </a:lnSpc>
            <a:spcBef>
              <a:spcPct val="0"/>
            </a:spcBef>
            <a:spcAft>
              <a:spcPct val="15000"/>
            </a:spcAft>
            <a:buChar char="•"/>
          </a:pPr>
          <a:r>
            <a:rPr lang="en-US" sz="1800" kern="1200" dirty="0"/>
            <a:t>Are we including: primary, secondary, qualitative, quantitative, behavioral, demographic/psychographic, attitudinal, intent, location, IOT, device, credit, health, lifestyle and product usage?</a:t>
          </a:r>
        </a:p>
      </dsp:txBody>
      <dsp:txXfrm rot="-5400000">
        <a:off x="2860094" y="305351"/>
        <a:ext cx="7973070" cy="3150190"/>
      </dsp:txXfrm>
    </dsp:sp>
    <dsp:sp modelId="{D4BA8B3A-F134-B24A-A18C-E48A3FD1163A}">
      <dsp:nvSpPr>
        <dsp:cNvPr id="0" name=""/>
        <dsp:cNvSpPr/>
      </dsp:nvSpPr>
      <dsp:spPr>
        <a:xfrm>
          <a:off x="1360" y="425556"/>
          <a:ext cx="2858734" cy="28812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Expanding our data universe – dramatically!</a:t>
          </a:r>
        </a:p>
      </dsp:txBody>
      <dsp:txXfrm>
        <a:off x="140912" y="565108"/>
        <a:ext cx="2579630" cy="2602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BC910-E4CB-8B49-A711-B3B477E9AC81}">
      <dsp:nvSpPr>
        <dsp:cNvPr id="0" name=""/>
        <dsp:cNvSpPr/>
      </dsp:nvSpPr>
      <dsp:spPr>
        <a:xfrm rot="5400000">
          <a:off x="-289065" y="290348"/>
          <a:ext cx="1927104" cy="134897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Type</a:t>
          </a:r>
        </a:p>
      </dsp:txBody>
      <dsp:txXfrm rot="-5400000">
        <a:off x="1" y="675770"/>
        <a:ext cx="1348973" cy="578131"/>
      </dsp:txXfrm>
    </dsp:sp>
    <dsp:sp modelId="{C2A0150F-433A-0D40-859A-D407832F5659}">
      <dsp:nvSpPr>
        <dsp:cNvPr id="0" name=""/>
        <dsp:cNvSpPr/>
      </dsp:nvSpPr>
      <dsp:spPr>
        <a:xfrm rot="5400000">
          <a:off x="1806961" y="-456705"/>
          <a:ext cx="1252617" cy="216859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Numbers</a:t>
          </a:r>
        </a:p>
        <a:p>
          <a:pPr marL="114300" lvl="1" indent="-114300" algn="l" defTabSz="622300">
            <a:lnSpc>
              <a:spcPct val="90000"/>
            </a:lnSpc>
            <a:spcBef>
              <a:spcPct val="0"/>
            </a:spcBef>
            <a:spcAft>
              <a:spcPct val="15000"/>
            </a:spcAft>
            <a:buChar char="•"/>
          </a:pPr>
          <a:r>
            <a:rPr lang="en-US" sz="1400" kern="1200" dirty="0"/>
            <a:t>Text</a:t>
          </a:r>
        </a:p>
        <a:p>
          <a:pPr marL="114300" lvl="1" indent="-114300" algn="l" defTabSz="622300">
            <a:lnSpc>
              <a:spcPct val="90000"/>
            </a:lnSpc>
            <a:spcBef>
              <a:spcPct val="0"/>
            </a:spcBef>
            <a:spcAft>
              <a:spcPct val="15000"/>
            </a:spcAft>
            <a:buChar char="•"/>
          </a:pPr>
          <a:r>
            <a:rPr lang="en-US" sz="1400" kern="1200" dirty="0"/>
            <a:t>Location</a:t>
          </a:r>
        </a:p>
        <a:p>
          <a:pPr marL="114300" lvl="1" indent="-114300" algn="l" defTabSz="622300">
            <a:lnSpc>
              <a:spcPct val="90000"/>
            </a:lnSpc>
            <a:spcBef>
              <a:spcPct val="0"/>
            </a:spcBef>
            <a:spcAft>
              <a:spcPct val="15000"/>
            </a:spcAft>
            <a:buChar char="•"/>
          </a:pPr>
          <a:r>
            <a:rPr lang="en-US" sz="1400" kern="1200" dirty="0"/>
            <a:t>Video</a:t>
          </a:r>
        </a:p>
        <a:p>
          <a:pPr marL="114300" lvl="1" indent="-114300" algn="l" defTabSz="622300">
            <a:lnSpc>
              <a:spcPct val="90000"/>
            </a:lnSpc>
            <a:spcBef>
              <a:spcPct val="0"/>
            </a:spcBef>
            <a:spcAft>
              <a:spcPct val="15000"/>
            </a:spcAft>
            <a:buChar char="•"/>
          </a:pPr>
          <a:r>
            <a:rPr lang="en-US" sz="1400" kern="1200" dirty="0"/>
            <a:t>Complex Content</a:t>
          </a:r>
        </a:p>
      </dsp:txBody>
      <dsp:txXfrm rot="-5400000">
        <a:off x="1348973" y="62431"/>
        <a:ext cx="2107445" cy="1130321"/>
      </dsp:txXfrm>
    </dsp:sp>
    <dsp:sp modelId="{B4AAD0C3-BB60-0246-A076-C29A0546B879}">
      <dsp:nvSpPr>
        <dsp:cNvPr id="0" name=""/>
        <dsp:cNvSpPr/>
      </dsp:nvSpPr>
      <dsp:spPr>
        <a:xfrm rot="5400000">
          <a:off x="-289065" y="1972891"/>
          <a:ext cx="1927104" cy="134897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Time</a:t>
          </a:r>
        </a:p>
      </dsp:txBody>
      <dsp:txXfrm rot="-5400000">
        <a:off x="1" y="2358313"/>
        <a:ext cx="1348973" cy="578131"/>
      </dsp:txXfrm>
    </dsp:sp>
    <dsp:sp modelId="{755B674F-E213-B944-84CD-E79467DF6559}">
      <dsp:nvSpPr>
        <dsp:cNvPr id="0" name=""/>
        <dsp:cNvSpPr/>
      </dsp:nvSpPr>
      <dsp:spPr>
        <a:xfrm rot="5400000">
          <a:off x="1806961" y="1225838"/>
          <a:ext cx="1252617" cy="216859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Aggregated Historical</a:t>
          </a:r>
        </a:p>
        <a:p>
          <a:pPr marL="114300" lvl="1" indent="-114300" algn="l" defTabSz="622300">
            <a:lnSpc>
              <a:spcPct val="90000"/>
            </a:lnSpc>
            <a:spcBef>
              <a:spcPct val="0"/>
            </a:spcBef>
            <a:spcAft>
              <a:spcPct val="15000"/>
            </a:spcAft>
            <a:buChar char="•"/>
          </a:pPr>
          <a:r>
            <a:rPr lang="en-US" sz="1400" kern="1200" dirty="0"/>
            <a:t>Annual</a:t>
          </a:r>
        </a:p>
        <a:p>
          <a:pPr marL="114300" lvl="1" indent="-114300" algn="l" defTabSz="622300">
            <a:lnSpc>
              <a:spcPct val="90000"/>
            </a:lnSpc>
            <a:spcBef>
              <a:spcPct val="0"/>
            </a:spcBef>
            <a:spcAft>
              <a:spcPct val="15000"/>
            </a:spcAft>
            <a:buChar char="•"/>
          </a:pPr>
          <a:r>
            <a:rPr lang="en-US" sz="1400" kern="1200" dirty="0"/>
            <a:t>Quarterly</a:t>
          </a:r>
        </a:p>
        <a:p>
          <a:pPr marL="114300" lvl="1" indent="-114300" algn="l" defTabSz="622300">
            <a:lnSpc>
              <a:spcPct val="90000"/>
            </a:lnSpc>
            <a:spcBef>
              <a:spcPct val="0"/>
            </a:spcBef>
            <a:spcAft>
              <a:spcPct val="15000"/>
            </a:spcAft>
            <a:buChar char="•"/>
          </a:pPr>
          <a:r>
            <a:rPr lang="en-US" sz="1400" kern="1200" dirty="0"/>
            <a:t>Hourly</a:t>
          </a:r>
        </a:p>
        <a:p>
          <a:pPr marL="114300" lvl="1" indent="-114300" algn="l" defTabSz="622300">
            <a:lnSpc>
              <a:spcPct val="90000"/>
            </a:lnSpc>
            <a:spcBef>
              <a:spcPct val="0"/>
            </a:spcBef>
            <a:spcAft>
              <a:spcPct val="15000"/>
            </a:spcAft>
            <a:buChar char="•"/>
          </a:pPr>
          <a:r>
            <a:rPr lang="en-US" sz="1400" kern="1200" dirty="0"/>
            <a:t>Granular Real-time</a:t>
          </a:r>
        </a:p>
      </dsp:txBody>
      <dsp:txXfrm rot="-5400000">
        <a:off x="1348973" y="1744974"/>
        <a:ext cx="2107445" cy="1130321"/>
      </dsp:txXfrm>
    </dsp:sp>
    <dsp:sp modelId="{A932428D-5BDA-1144-B06F-E48D0DF33F4D}">
      <dsp:nvSpPr>
        <dsp:cNvPr id="0" name=""/>
        <dsp:cNvSpPr/>
      </dsp:nvSpPr>
      <dsp:spPr>
        <a:xfrm rot="5400000">
          <a:off x="-289065" y="3655435"/>
          <a:ext cx="1927104" cy="134897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Consumer</a:t>
          </a:r>
        </a:p>
      </dsp:txBody>
      <dsp:txXfrm rot="-5400000">
        <a:off x="1" y="4040857"/>
        <a:ext cx="1348973" cy="578131"/>
      </dsp:txXfrm>
    </dsp:sp>
    <dsp:sp modelId="{E903D460-733C-2441-92AA-2F10367A2BC5}">
      <dsp:nvSpPr>
        <dsp:cNvPr id="0" name=""/>
        <dsp:cNvSpPr/>
      </dsp:nvSpPr>
      <dsp:spPr>
        <a:xfrm rot="5400000">
          <a:off x="1806961" y="2908381"/>
          <a:ext cx="1252617" cy="216859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Attitude</a:t>
          </a:r>
        </a:p>
        <a:p>
          <a:pPr marL="114300" lvl="1" indent="-114300" algn="l" defTabSz="622300">
            <a:lnSpc>
              <a:spcPct val="90000"/>
            </a:lnSpc>
            <a:spcBef>
              <a:spcPct val="0"/>
            </a:spcBef>
            <a:spcAft>
              <a:spcPct val="15000"/>
            </a:spcAft>
            <a:buChar char="•"/>
          </a:pPr>
          <a:r>
            <a:rPr lang="en-US" sz="1400" kern="1200" dirty="0"/>
            <a:t>Motivation</a:t>
          </a:r>
        </a:p>
        <a:p>
          <a:pPr marL="114300" lvl="1" indent="-114300" algn="l" defTabSz="622300">
            <a:lnSpc>
              <a:spcPct val="90000"/>
            </a:lnSpc>
            <a:spcBef>
              <a:spcPct val="0"/>
            </a:spcBef>
            <a:spcAft>
              <a:spcPct val="15000"/>
            </a:spcAft>
            <a:buChar char="•"/>
          </a:pPr>
          <a:r>
            <a:rPr lang="en-US" sz="1400" kern="1200" dirty="0"/>
            <a:t>Intent</a:t>
          </a:r>
        </a:p>
        <a:p>
          <a:pPr marL="114300" lvl="1" indent="-114300" algn="l" defTabSz="622300">
            <a:lnSpc>
              <a:spcPct val="90000"/>
            </a:lnSpc>
            <a:spcBef>
              <a:spcPct val="0"/>
            </a:spcBef>
            <a:spcAft>
              <a:spcPct val="15000"/>
            </a:spcAft>
            <a:buChar char="•"/>
          </a:pPr>
          <a:r>
            <a:rPr lang="en-US" sz="1400" kern="1200" dirty="0"/>
            <a:t>Advocacy</a:t>
          </a:r>
        </a:p>
        <a:p>
          <a:pPr marL="114300" lvl="1" indent="-114300" algn="l" defTabSz="622300">
            <a:lnSpc>
              <a:spcPct val="90000"/>
            </a:lnSpc>
            <a:spcBef>
              <a:spcPct val="0"/>
            </a:spcBef>
            <a:spcAft>
              <a:spcPct val="15000"/>
            </a:spcAft>
            <a:buChar char="•"/>
          </a:pPr>
          <a:r>
            <a:rPr lang="en-US" sz="1400" kern="1200" dirty="0"/>
            <a:t>Purchase Behavior</a:t>
          </a:r>
        </a:p>
      </dsp:txBody>
      <dsp:txXfrm rot="-5400000">
        <a:off x="1348973" y="3427517"/>
        <a:ext cx="2107445" cy="11303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5C0CC-F46D-C842-9728-7A89B273B111}">
      <dsp:nvSpPr>
        <dsp:cNvPr id="0" name=""/>
        <dsp:cNvSpPr/>
      </dsp:nvSpPr>
      <dsp:spPr>
        <a:xfrm>
          <a:off x="568640" y="2117"/>
          <a:ext cx="2863304" cy="11453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Initial Development:</a:t>
          </a:r>
          <a:endParaRPr lang="en-US" sz="2000" kern="1200" dirty="0"/>
        </a:p>
      </dsp:txBody>
      <dsp:txXfrm>
        <a:off x="1141301" y="2117"/>
        <a:ext cx="1717983" cy="1145321"/>
      </dsp:txXfrm>
    </dsp:sp>
    <dsp:sp modelId="{9BCA95A0-DF0C-1E46-AD95-119E233B903E}">
      <dsp:nvSpPr>
        <dsp:cNvPr id="0" name=""/>
        <dsp:cNvSpPr/>
      </dsp:nvSpPr>
      <dsp:spPr>
        <a:xfrm>
          <a:off x="3059714" y="99470"/>
          <a:ext cx="6430044" cy="95061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 </a:t>
          </a:r>
          <a:r>
            <a:rPr lang="en-US" sz="1700" kern="1200" dirty="0"/>
            <a:t>Once the business problem and the data sources are mostly resolved, </a:t>
          </a:r>
          <a:r>
            <a:rPr lang="en-US" sz="1700" b="1" kern="1200" dirty="0"/>
            <a:t>model development and insight acquisition </a:t>
          </a:r>
          <a:r>
            <a:rPr lang="en-US" sz="1700" kern="1200" dirty="0"/>
            <a:t>begins. </a:t>
          </a:r>
        </a:p>
      </dsp:txBody>
      <dsp:txXfrm>
        <a:off x="3535023" y="99470"/>
        <a:ext cx="5479427" cy="950617"/>
      </dsp:txXfrm>
    </dsp:sp>
    <dsp:sp modelId="{D69F3725-931D-834E-9DBB-5A967B76B7F6}">
      <dsp:nvSpPr>
        <dsp:cNvPr id="0" name=""/>
        <dsp:cNvSpPr/>
      </dsp:nvSpPr>
      <dsp:spPr>
        <a:xfrm>
          <a:off x="568640" y="1307784"/>
          <a:ext cx="2863304" cy="11453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Visualization</a:t>
          </a:r>
          <a:r>
            <a:rPr lang="en-US" sz="2000" kern="1200" dirty="0"/>
            <a:t>:</a:t>
          </a:r>
        </a:p>
      </dsp:txBody>
      <dsp:txXfrm>
        <a:off x="1141301" y="1307784"/>
        <a:ext cx="1717983" cy="1145321"/>
      </dsp:txXfrm>
    </dsp:sp>
    <dsp:sp modelId="{022C3457-D538-EA4C-B424-34C5D4FD7990}">
      <dsp:nvSpPr>
        <dsp:cNvPr id="0" name=""/>
        <dsp:cNvSpPr/>
      </dsp:nvSpPr>
      <dsp:spPr>
        <a:xfrm>
          <a:off x="3059714" y="1405136"/>
          <a:ext cx="6430044" cy="95061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 The activation of the model results in the business can be easily </a:t>
          </a:r>
          <a:r>
            <a:rPr lang="en-US" sz="1700" b="1" kern="1200" dirty="0"/>
            <a:t>visualized</a:t>
          </a:r>
          <a:r>
            <a:rPr lang="en-US" sz="1700" kern="1200" dirty="0"/>
            <a:t> through gains tables and what is called a confusion matrix. </a:t>
          </a:r>
        </a:p>
      </dsp:txBody>
      <dsp:txXfrm>
        <a:off x="3535023" y="1405136"/>
        <a:ext cx="5479427" cy="950617"/>
      </dsp:txXfrm>
    </dsp:sp>
    <dsp:sp modelId="{6140C848-DAA8-C444-B115-BFE0C7352790}">
      <dsp:nvSpPr>
        <dsp:cNvPr id="0" name=""/>
        <dsp:cNvSpPr/>
      </dsp:nvSpPr>
      <dsp:spPr>
        <a:xfrm>
          <a:off x="568640" y="2613451"/>
          <a:ext cx="2863304" cy="11453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Influence:</a:t>
          </a:r>
          <a:endParaRPr lang="en-US" sz="2000" kern="1200" dirty="0"/>
        </a:p>
      </dsp:txBody>
      <dsp:txXfrm>
        <a:off x="1141301" y="2613451"/>
        <a:ext cx="1717983" cy="1145321"/>
      </dsp:txXfrm>
    </dsp:sp>
    <dsp:sp modelId="{801D0C4D-FE2C-DC4F-8210-CD6724E1B445}">
      <dsp:nvSpPr>
        <dsp:cNvPr id="0" name=""/>
        <dsp:cNvSpPr/>
      </dsp:nvSpPr>
      <dsp:spPr>
        <a:xfrm>
          <a:off x="3059714" y="2710803"/>
          <a:ext cx="6430044" cy="95061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Economically valuing </a:t>
          </a:r>
          <a:r>
            <a:rPr lang="en-US" sz="1700" kern="1200" dirty="0"/>
            <a:t>a model thru simulation can also be a powerful motivator to decision makers to begin the pivot from analysis to action oriented discussions.</a:t>
          </a:r>
        </a:p>
      </dsp:txBody>
      <dsp:txXfrm>
        <a:off x="3535023" y="2710803"/>
        <a:ext cx="5479427" cy="9506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20DF9-1B44-3F4F-901C-38D1398C4DA2}">
      <dsp:nvSpPr>
        <dsp:cNvPr id="0" name=""/>
        <dsp:cNvSpPr/>
      </dsp:nvSpPr>
      <dsp:spPr>
        <a:xfrm rot="5400000">
          <a:off x="4779622" y="-2015442"/>
          <a:ext cx="4585447" cy="862081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77900">
            <a:lnSpc>
              <a:spcPct val="150000"/>
            </a:lnSpc>
            <a:spcBef>
              <a:spcPct val="0"/>
            </a:spcBef>
            <a:spcAft>
              <a:spcPct val="15000"/>
            </a:spcAft>
            <a:buChar char="•"/>
          </a:pPr>
          <a:r>
            <a:rPr lang="en-US" sz="2200" kern="1200" dirty="0"/>
            <a:t>Model </a:t>
          </a:r>
          <a:r>
            <a:rPr lang="en-US" sz="2200" b="1" kern="1200" dirty="0"/>
            <a:t>sensitivity</a:t>
          </a:r>
          <a:r>
            <a:rPr lang="en-US" sz="2200" kern="1200" dirty="0"/>
            <a:t>?  (data, assumptions and gaps)</a:t>
          </a:r>
        </a:p>
        <a:p>
          <a:pPr marL="228600" lvl="1" indent="-228600" algn="l" defTabSz="977900">
            <a:lnSpc>
              <a:spcPct val="150000"/>
            </a:lnSpc>
            <a:spcBef>
              <a:spcPct val="0"/>
            </a:spcBef>
            <a:spcAft>
              <a:spcPct val="15000"/>
            </a:spcAft>
            <a:buChar char="•"/>
          </a:pPr>
          <a:r>
            <a:rPr lang="en-US" sz="2200" kern="1200" dirty="0"/>
            <a:t>Which techniques will produce the </a:t>
          </a:r>
          <a:r>
            <a:rPr lang="en-US" sz="2200" b="1" kern="1200" dirty="0"/>
            <a:t>best performance</a:t>
          </a:r>
          <a:r>
            <a:rPr lang="en-US" sz="2200" kern="1200" dirty="0"/>
            <a:t>?</a:t>
          </a:r>
        </a:p>
        <a:p>
          <a:pPr marL="228600" lvl="1" indent="-228600" algn="l" defTabSz="977900">
            <a:lnSpc>
              <a:spcPct val="150000"/>
            </a:lnSpc>
            <a:spcBef>
              <a:spcPct val="0"/>
            </a:spcBef>
            <a:spcAft>
              <a:spcPct val="15000"/>
            </a:spcAft>
            <a:buChar char="•"/>
          </a:pPr>
          <a:r>
            <a:rPr lang="en-US" sz="2200" kern="1200" dirty="0"/>
            <a:t>What is the </a:t>
          </a:r>
          <a:r>
            <a:rPr lang="en-US" sz="2200" b="1" kern="1200" dirty="0"/>
            <a:t>economic baseline </a:t>
          </a:r>
          <a:r>
            <a:rPr lang="en-US" sz="2200" kern="1200" dirty="0"/>
            <a:t>of “no model/no action” (Business as Usual – BAU) vs. activation?</a:t>
          </a:r>
        </a:p>
        <a:p>
          <a:pPr marL="228600" lvl="1" indent="-228600" algn="l" defTabSz="977900">
            <a:lnSpc>
              <a:spcPct val="150000"/>
            </a:lnSpc>
            <a:spcBef>
              <a:spcPct val="0"/>
            </a:spcBef>
            <a:spcAft>
              <a:spcPct val="15000"/>
            </a:spcAft>
            <a:buChar char="•"/>
          </a:pPr>
          <a:r>
            <a:rPr lang="en-US" sz="2200" kern="1200" dirty="0"/>
            <a:t>Performance on training data and “out of sample” - </a:t>
          </a:r>
          <a:r>
            <a:rPr lang="en-US" sz="2200" b="1" kern="1200" dirty="0"/>
            <a:t>overfit</a:t>
          </a:r>
          <a:r>
            <a:rPr lang="en-US" sz="2200" kern="1200" dirty="0"/>
            <a:t>?</a:t>
          </a:r>
        </a:p>
        <a:p>
          <a:pPr marL="228600" lvl="1" indent="-228600" algn="l" defTabSz="977900">
            <a:lnSpc>
              <a:spcPct val="150000"/>
            </a:lnSpc>
            <a:spcBef>
              <a:spcPct val="0"/>
            </a:spcBef>
            <a:spcAft>
              <a:spcPct val="15000"/>
            </a:spcAft>
            <a:buChar char="•"/>
          </a:pPr>
          <a:r>
            <a:rPr lang="en-US" sz="2200" kern="1200" dirty="0"/>
            <a:t>What insights relate to the </a:t>
          </a:r>
          <a:r>
            <a:rPr lang="en-US" sz="2200" b="1" kern="1200" dirty="0"/>
            <a:t>Economic Barriers and Levers</a:t>
          </a:r>
          <a:r>
            <a:rPr lang="en-US" sz="2200" kern="1200" dirty="0"/>
            <a:t>?</a:t>
          </a:r>
        </a:p>
        <a:p>
          <a:pPr marL="228600" lvl="1" indent="-228600" algn="l" defTabSz="977900">
            <a:lnSpc>
              <a:spcPct val="150000"/>
            </a:lnSpc>
            <a:spcBef>
              <a:spcPct val="0"/>
            </a:spcBef>
            <a:spcAft>
              <a:spcPct val="15000"/>
            </a:spcAft>
            <a:buChar char="•"/>
          </a:pPr>
          <a:r>
            <a:rPr lang="en-US" sz="2200" kern="1200" dirty="0"/>
            <a:t>What is the </a:t>
          </a:r>
          <a:r>
            <a:rPr lang="en-US" sz="2200" b="1" kern="1200" dirty="0"/>
            <a:t>simplest model </a:t>
          </a:r>
          <a:r>
            <a:rPr lang="en-US" sz="2200" kern="1200" dirty="0"/>
            <a:t>vs. most complex – worth it?</a:t>
          </a:r>
        </a:p>
      </dsp:txBody>
      <dsp:txXfrm rot="-5400000">
        <a:off x="2761939" y="226084"/>
        <a:ext cx="8396971" cy="4137761"/>
      </dsp:txXfrm>
    </dsp:sp>
    <dsp:sp modelId="{3CF5F909-D00F-4C42-BB83-E8BC7252CD19}">
      <dsp:nvSpPr>
        <dsp:cNvPr id="0" name=""/>
        <dsp:cNvSpPr/>
      </dsp:nvSpPr>
      <dsp:spPr>
        <a:xfrm>
          <a:off x="5556" y="2241"/>
          <a:ext cx="2756383" cy="4585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Model selection and insight development</a:t>
          </a:r>
        </a:p>
      </dsp:txBody>
      <dsp:txXfrm>
        <a:off x="140112" y="136797"/>
        <a:ext cx="2487271" cy="43163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31497-E6CA-BE44-A65F-CFE6A3B3DA01}">
      <dsp:nvSpPr>
        <dsp:cNvPr id="0" name=""/>
        <dsp:cNvSpPr/>
      </dsp:nvSpPr>
      <dsp:spPr>
        <a:xfrm>
          <a:off x="140018" y="2117"/>
          <a:ext cx="2863304" cy="11453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t>Creating Value:</a:t>
          </a:r>
          <a:endParaRPr lang="en-US" sz="2200" kern="1200" dirty="0"/>
        </a:p>
      </dsp:txBody>
      <dsp:txXfrm>
        <a:off x="712679" y="2117"/>
        <a:ext cx="1717983" cy="1145321"/>
      </dsp:txXfrm>
    </dsp:sp>
    <dsp:sp modelId="{28B1B36A-5D97-C94B-AFB4-998F70374D03}">
      <dsp:nvSpPr>
        <dsp:cNvPr id="0" name=""/>
        <dsp:cNvSpPr/>
      </dsp:nvSpPr>
      <dsp:spPr>
        <a:xfrm>
          <a:off x="2631093" y="99470"/>
          <a:ext cx="7287287" cy="95061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Once a model has been built, tested and evaluated we are at the beginning of the true value creation phase of the journey. Gartner says 94% of AI projects fail prior to implementation. </a:t>
          </a:r>
        </a:p>
      </dsp:txBody>
      <dsp:txXfrm>
        <a:off x="3106402" y="99470"/>
        <a:ext cx="6336670" cy="950617"/>
      </dsp:txXfrm>
    </dsp:sp>
    <dsp:sp modelId="{4D291957-49F0-EB43-92CD-4B0924C75ACF}">
      <dsp:nvSpPr>
        <dsp:cNvPr id="0" name=""/>
        <dsp:cNvSpPr/>
      </dsp:nvSpPr>
      <dsp:spPr>
        <a:xfrm>
          <a:off x="140018" y="1307784"/>
          <a:ext cx="2863304" cy="11453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t>Taking Action:</a:t>
          </a:r>
          <a:endParaRPr lang="en-US" sz="2200" kern="1200" dirty="0"/>
        </a:p>
      </dsp:txBody>
      <dsp:txXfrm>
        <a:off x="712679" y="1307784"/>
        <a:ext cx="1717983" cy="1145321"/>
      </dsp:txXfrm>
    </dsp:sp>
    <dsp:sp modelId="{0C975F8E-73C5-264E-8160-1D79C71AAE72}">
      <dsp:nvSpPr>
        <dsp:cNvPr id="0" name=""/>
        <dsp:cNvSpPr/>
      </dsp:nvSpPr>
      <dsp:spPr>
        <a:xfrm>
          <a:off x="2631093" y="1405136"/>
          <a:ext cx="7287287" cy="95061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The action orientation of the team and the activation of the model in the business is difficult and requires significant effort by the consulting team. </a:t>
          </a:r>
        </a:p>
      </dsp:txBody>
      <dsp:txXfrm>
        <a:off x="3106402" y="1405136"/>
        <a:ext cx="6336670" cy="950617"/>
      </dsp:txXfrm>
    </dsp:sp>
    <dsp:sp modelId="{D77FB117-8647-DE40-9754-B34E1F372426}">
      <dsp:nvSpPr>
        <dsp:cNvPr id="0" name=""/>
        <dsp:cNvSpPr/>
      </dsp:nvSpPr>
      <dsp:spPr>
        <a:xfrm>
          <a:off x="140018" y="2613451"/>
          <a:ext cx="2863304" cy="11453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t>Overcoming Resistance:</a:t>
          </a:r>
          <a:endParaRPr lang="en-US" sz="2200" kern="1200" dirty="0"/>
        </a:p>
      </dsp:txBody>
      <dsp:txXfrm>
        <a:off x="712679" y="2613451"/>
        <a:ext cx="1717983" cy="1145321"/>
      </dsp:txXfrm>
    </dsp:sp>
    <dsp:sp modelId="{DCF2ACDB-2D67-2445-B054-2829D35351C8}">
      <dsp:nvSpPr>
        <dsp:cNvPr id="0" name=""/>
        <dsp:cNvSpPr/>
      </dsp:nvSpPr>
      <dsp:spPr>
        <a:xfrm>
          <a:off x="2631093" y="2710803"/>
          <a:ext cx="7287287" cy="950617"/>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this phase we meet resistance and sometimes complacency. The questions below help focus toward activation and full monetization, capturing the potential of the model in the business.</a:t>
          </a:r>
        </a:p>
      </dsp:txBody>
      <dsp:txXfrm>
        <a:off x="3106402" y="2710803"/>
        <a:ext cx="6336670" cy="9506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CCD48-314F-EF46-ADE2-986CBDA232DA}">
      <dsp:nvSpPr>
        <dsp:cNvPr id="0" name=""/>
        <dsp:cNvSpPr/>
      </dsp:nvSpPr>
      <dsp:spPr>
        <a:xfrm rot="5400000">
          <a:off x="4985911" y="-2495283"/>
          <a:ext cx="3291291" cy="875145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100000"/>
            </a:lnSpc>
            <a:spcBef>
              <a:spcPct val="0"/>
            </a:spcBef>
            <a:spcAft>
              <a:spcPts val="600"/>
            </a:spcAft>
            <a:buChar char="•"/>
          </a:pPr>
          <a:r>
            <a:rPr lang="en-US" sz="1800" kern="1200" dirty="0"/>
            <a:t>What </a:t>
          </a:r>
          <a:r>
            <a:rPr lang="en-US" sz="1800" b="1" kern="1200" dirty="0"/>
            <a:t>barriers and economic levers </a:t>
          </a:r>
          <a:r>
            <a:rPr lang="en-US" sz="1800" b="0" kern="1200" dirty="0"/>
            <a:t>are in play</a:t>
          </a:r>
          <a:r>
            <a:rPr lang="en-US" sz="1800" kern="1200" dirty="0"/>
            <a:t>?</a:t>
          </a:r>
        </a:p>
        <a:p>
          <a:pPr marL="171450" lvl="1" indent="-171450" algn="l" defTabSz="800100">
            <a:lnSpc>
              <a:spcPct val="100000"/>
            </a:lnSpc>
            <a:spcBef>
              <a:spcPct val="0"/>
            </a:spcBef>
            <a:spcAft>
              <a:spcPts val="600"/>
            </a:spcAft>
            <a:buChar char="•"/>
          </a:pPr>
          <a:r>
            <a:rPr lang="en-US" sz="1800" kern="1200" dirty="0"/>
            <a:t>What are the </a:t>
          </a:r>
          <a:r>
            <a:rPr lang="en-US" sz="1800" b="1" kern="1200" dirty="0"/>
            <a:t>costs of integration </a:t>
          </a:r>
          <a:r>
            <a:rPr lang="en-US" sz="1800" kern="1200" dirty="0"/>
            <a:t>of the new model?</a:t>
          </a:r>
        </a:p>
        <a:p>
          <a:pPr marL="171450" lvl="1" indent="-171450" algn="l" defTabSz="800100">
            <a:lnSpc>
              <a:spcPct val="100000"/>
            </a:lnSpc>
            <a:spcBef>
              <a:spcPct val="0"/>
            </a:spcBef>
            <a:spcAft>
              <a:spcPts val="600"/>
            </a:spcAft>
            <a:buChar char="•"/>
          </a:pPr>
          <a:r>
            <a:rPr lang="en-US" sz="1800" kern="1200" dirty="0"/>
            <a:t>What is the </a:t>
          </a:r>
          <a:r>
            <a:rPr lang="en-US" sz="1800" b="1" kern="1200" dirty="0"/>
            <a:t>full value </a:t>
          </a:r>
          <a:r>
            <a:rPr lang="en-US" sz="1800" kern="1200" dirty="0"/>
            <a:t>(Cost reduction and revenue enhancement)?</a:t>
          </a:r>
        </a:p>
        <a:p>
          <a:pPr marL="171450" lvl="1" indent="-171450" algn="l" defTabSz="800100">
            <a:lnSpc>
              <a:spcPct val="100000"/>
            </a:lnSpc>
            <a:spcBef>
              <a:spcPct val="0"/>
            </a:spcBef>
            <a:spcAft>
              <a:spcPts val="600"/>
            </a:spcAft>
            <a:buChar char="•"/>
          </a:pPr>
          <a:r>
            <a:rPr lang="en-US" sz="1800" kern="1200" dirty="0"/>
            <a:t>What is the </a:t>
          </a:r>
          <a:r>
            <a:rPr lang="en-US" sz="1800" b="1" kern="1200" dirty="0"/>
            <a:t>P&amp;L case for change </a:t>
          </a:r>
          <a:r>
            <a:rPr lang="en-US" sz="1800" kern="1200" dirty="0"/>
            <a:t>regarding each application? </a:t>
          </a:r>
        </a:p>
        <a:p>
          <a:pPr marL="171450" lvl="1" indent="-171450" algn="l" defTabSz="800100">
            <a:lnSpc>
              <a:spcPct val="100000"/>
            </a:lnSpc>
            <a:spcBef>
              <a:spcPct val="0"/>
            </a:spcBef>
            <a:spcAft>
              <a:spcPts val="600"/>
            </a:spcAft>
            <a:buChar char="•"/>
          </a:pPr>
          <a:r>
            <a:rPr lang="en-US" sz="1800" kern="1200" dirty="0"/>
            <a:t>Are their </a:t>
          </a:r>
          <a:r>
            <a:rPr lang="en-US" sz="1800" b="1" kern="1200" dirty="0"/>
            <a:t>strategic reasons</a:t>
          </a:r>
          <a:r>
            <a:rPr lang="en-US" sz="1800" kern="1200" dirty="0"/>
            <a:t> beyond the economic levers for implementation?</a:t>
          </a:r>
        </a:p>
        <a:p>
          <a:pPr marL="342900" lvl="2" indent="-171450" algn="l" defTabSz="800100">
            <a:lnSpc>
              <a:spcPct val="100000"/>
            </a:lnSpc>
            <a:spcBef>
              <a:spcPct val="0"/>
            </a:spcBef>
            <a:spcAft>
              <a:spcPts val="600"/>
            </a:spcAft>
            <a:buNone/>
          </a:pPr>
          <a:r>
            <a:rPr lang="en-US" sz="1800" kern="1200" dirty="0"/>
            <a:t> 	(Competitive advantage, consumer experience, cost reduction, 			revenue lift, market share, or new audience growth?)</a:t>
          </a:r>
        </a:p>
      </dsp:txBody>
      <dsp:txXfrm rot="-5400000">
        <a:off x="2255828" y="395468"/>
        <a:ext cx="8590790" cy="2969955"/>
      </dsp:txXfrm>
    </dsp:sp>
    <dsp:sp modelId="{B614E85E-616B-B349-9738-A0C81DF4F940}">
      <dsp:nvSpPr>
        <dsp:cNvPr id="0" name=""/>
        <dsp:cNvSpPr/>
      </dsp:nvSpPr>
      <dsp:spPr>
        <a:xfrm>
          <a:off x="1252" y="0"/>
          <a:ext cx="2254575" cy="37608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Build a Compelling and Urgent Case for Change</a:t>
          </a:r>
        </a:p>
      </dsp:txBody>
      <dsp:txXfrm>
        <a:off x="111311" y="110059"/>
        <a:ext cx="2034457" cy="35407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88103-1F01-AB42-8FD2-621CDA6EF392}">
      <dsp:nvSpPr>
        <dsp:cNvPr id="0" name=""/>
        <dsp:cNvSpPr/>
      </dsp:nvSpPr>
      <dsp:spPr>
        <a:xfrm rot="5400000">
          <a:off x="4570193" y="-2150670"/>
          <a:ext cx="3964037" cy="832781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Which </a:t>
          </a:r>
          <a:r>
            <a:rPr lang="en-US" sz="2000" b="1" kern="1200" dirty="0"/>
            <a:t>customers</a:t>
          </a:r>
          <a:r>
            <a:rPr lang="en-US" sz="2000" kern="1200" dirty="0"/>
            <a:t>, divisions and teams are impacted by the new intelligent solution?</a:t>
          </a:r>
        </a:p>
        <a:p>
          <a:pPr marL="228600" lvl="1" indent="-228600" algn="l" defTabSz="889000">
            <a:lnSpc>
              <a:spcPct val="90000"/>
            </a:lnSpc>
            <a:spcBef>
              <a:spcPct val="0"/>
            </a:spcBef>
            <a:spcAft>
              <a:spcPct val="15000"/>
            </a:spcAft>
            <a:buChar char="•"/>
          </a:pPr>
          <a:r>
            <a:rPr lang="en-US" sz="2000" kern="1200" dirty="0"/>
            <a:t>Will there be </a:t>
          </a:r>
          <a:r>
            <a:rPr lang="en-US" sz="2000" b="1" kern="1200" dirty="0"/>
            <a:t>training</a:t>
          </a:r>
          <a:r>
            <a:rPr lang="en-US" sz="2000" kern="1200" dirty="0"/>
            <a:t> or communication needs? </a:t>
          </a:r>
        </a:p>
        <a:p>
          <a:pPr marL="228600" lvl="1" indent="-228600" algn="l" defTabSz="889000">
            <a:lnSpc>
              <a:spcPct val="90000"/>
            </a:lnSpc>
            <a:spcBef>
              <a:spcPct val="0"/>
            </a:spcBef>
            <a:spcAft>
              <a:spcPct val="15000"/>
            </a:spcAft>
            <a:buChar char="•"/>
          </a:pPr>
          <a:r>
            <a:rPr lang="en-US" sz="2000" kern="1200" dirty="0"/>
            <a:t>What about systems, organization, or process changes needed?</a:t>
          </a:r>
        </a:p>
        <a:p>
          <a:pPr marL="228600" lvl="1" indent="-228600" algn="l" defTabSz="889000">
            <a:lnSpc>
              <a:spcPct val="90000"/>
            </a:lnSpc>
            <a:spcBef>
              <a:spcPct val="0"/>
            </a:spcBef>
            <a:spcAft>
              <a:spcPct val="15000"/>
            </a:spcAft>
            <a:buChar char="•"/>
          </a:pPr>
          <a:r>
            <a:rPr lang="en-US" sz="2000" kern="1200" dirty="0"/>
            <a:t>Are there </a:t>
          </a:r>
          <a:r>
            <a:rPr lang="en-US" sz="2000" b="1" kern="1200" dirty="0"/>
            <a:t>incentive</a:t>
          </a:r>
          <a:r>
            <a:rPr lang="en-US" sz="2000" kern="1200" dirty="0"/>
            <a:t> conflicts? Compensation issues, manual or skilled labor changes that impact motivation, labor contracts?</a:t>
          </a:r>
        </a:p>
        <a:p>
          <a:pPr marL="228600" lvl="1" indent="-228600" algn="l" defTabSz="889000">
            <a:lnSpc>
              <a:spcPct val="90000"/>
            </a:lnSpc>
            <a:spcBef>
              <a:spcPct val="0"/>
            </a:spcBef>
            <a:spcAft>
              <a:spcPct val="15000"/>
            </a:spcAft>
            <a:buChar char="•"/>
          </a:pPr>
          <a:r>
            <a:rPr lang="en-US" sz="2000" kern="1200" dirty="0"/>
            <a:t>How will we measure and refine? Will there be a </a:t>
          </a:r>
          <a:r>
            <a:rPr lang="en-US" sz="2000" b="1" kern="1200" dirty="0"/>
            <a:t>feedback</a:t>
          </a:r>
          <a:r>
            <a:rPr lang="en-US" sz="2000" kern="1200" dirty="0"/>
            <a:t> </a:t>
          </a:r>
          <a:r>
            <a:rPr lang="en-US" sz="2000" b="1" kern="1200" dirty="0"/>
            <a:t>loop</a:t>
          </a:r>
          <a:r>
            <a:rPr lang="en-US" sz="2000" kern="1200" dirty="0"/>
            <a:t>?</a:t>
          </a:r>
        </a:p>
        <a:p>
          <a:pPr marL="228600" lvl="1" indent="-228600" algn="l" defTabSz="889000">
            <a:lnSpc>
              <a:spcPct val="90000"/>
            </a:lnSpc>
            <a:spcBef>
              <a:spcPct val="0"/>
            </a:spcBef>
            <a:spcAft>
              <a:spcPct val="15000"/>
            </a:spcAft>
            <a:buChar char="•"/>
          </a:pPr>
          <a:r>
            <a:rPr lang="en-US" sz="2000" kern="1200" dirty="0"/>
            <a:t>Who </a:t>
          </a:r>
          <a:r>
            <a:rPr lang="en-US" sz="2000" b="1" kern="1200" dirty="0"/>
            <a:t>benefits</a:t>
          </a:r>
          <a:r>
            <a:rPr lang="en-US" sz="2000" kern="1200" dirty="0"/>
            <a:t> from the cost reduction and increased revenue? </a:t>
          </a:r>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And how is value </a:t>
          </a:r>
          <a:r>
            <a:rPr lang="en-US" sz="2000" b="1" kern="1200" dirty="0"/>
            <a:t>attributed to the Data Science team </a:t>
          </a:r>
          <a:r>
            <a:rPr lang="en-US" sz="2000" kern="1200" dirty="0"/>
            <a:t>to obtain investments?</a:t>
          </a:r>
        </a:p>
      </dsp:txBody>
      <dsp:txXfrm rot="-5400000">
        <a:off x="2388305" y="224726"/>
        <a:ext cx="8134305" cy="3577021"/>
      </dsp:txXfrm>
    </dsp:sp>
    <dsp:sp modelId="{C8733149-A0BA-A14B-A376-EA051EE3FD52}">
      <dsp:nvSpPr>
        <dsp:cNvPr id="0" name=""/>
        <dsp:cNvSpPr/>
      </dsp:nvSpPr>
      <dsp:spPr>
        <a:xfrm>
          <a:off x="1164" y="1966"/>
          <a:ext cx="2387140" cy="40225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Questions to help the adoption phase:</a:t>
          </a:r>
        </a:p>
      </dsp:txBody>
      <dsp:txXfrm>
        <a:off x="117695" y="118497"/>
        <a:ext cx="2154078" cy="37894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8/14/20</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8/14/20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587e44e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587e44e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2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587e44e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587e44e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585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587e44e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587e44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897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587e44e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587e44e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42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587e44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587e44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453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587e44e1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587e44e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00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587e44e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d587e44e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61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587e4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587e4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00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587e44e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587e44e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699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587e44e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587e44e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07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5a69b83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5a69b83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8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587e44e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587e44e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76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587e44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d587e44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045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587e4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587e4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917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092789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a:prstGeom prst="rect">
            <a:avLst/>
          </a:prstGeom>
        </p:spPr>
        <p:txBody>
          <a:bodyPr/>
          <a:lstStyle>
            <a:lvl1pPr algn="l">
              <a:defRPr/>
            </a:lvl1pPr>
          </a:lstStyle>
          <a:p>
            <a:fld id="{92BEA474-078D-4E9B-9B14-09A87B19DC46}" type="datetime1">
              <a:rPr lang="en-US" smtClean="0"/>
              <a:t>8/14/20</a:t>
            </a:fld>
            <a:endParaRPr lang="en-US" dirty="0"/>
          </a:p>
        </p:txBody>
      </p:sp>
      <p:sp>
        <p:nvSpPr>
          <p:cNvPr id="6" name="Footer Placeholder 5"/>
          <p:cNvSpPr>
            <a:spLocks noGrp="1"/>
          </p:cNvSpPr>
          <p:nvPr>
            <p:ph type="ftr" sz="quarter" idx="11"/>
          </p:nvPr>
        </p:nvSpPr>
        <p:spPr>
          <a:xfrm>
            <a:off x="5458983" y="6446520"/>
            <a:ext cx="5334019" cy="365125"/>
          </a:xfrm>
          <a:prstGeom prst="rect">
            <a:avLst/>
          </a:prstGeo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5138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a:xfrm>
            <a:off x="8218426" y="6446838"/>
            <a:ext cx="2584850" cy="365125"/>
          </a:xfrm>
          <a:prstGeom prst="rect">
            <a:avLst/>
          </a:prstGeom>
        </p:spPr>
        <p:txBody>
          <a:bodyPr/>
          <a:lstStyle/>
          <a:p>
            <a:fld id="{1775B394-D9F9-4F0C-B15D-605F45CB9E9F}" type="datetime1">
              <a:rPr lang="en-US" smtClean="0"/>
              <a:t>8/14/20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a:xfrm>
            <a:off x="1097279" y="6446838"/>
            <a:ext cx="6818262" cy="365125"/>
          </a:xfrm>
          <a:prstGeom prst="rect">
            <a:avLst/>
          </a:prstGeom>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0725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68727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83462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8/14/20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6896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76116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12"/>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 id="2147483657" r:id="rId4"/>
    <p:sldLayoutId id="2147483658" r:id="rId5"/>
    <p:sldLayoutId id="2147483659" r:id="rId6"/>
    <p:sldLayoutId id="2147483660" r:id="rId7"/>
    <p:sldLayoutId id="2147483661" r:id="rId8"/>
    <p:sldLayoutId id="2147483662" r:id="rId9"/>
    <p:sldLayoutId id="2147483663" r:id="rId10"/>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3"/>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www.ted.com/talks/jer_thorp_make_data_more_human/transcript?language=en"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hyperlink" Target="https://myshadow.org/trace-my-shadow"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video" Target="https://www.youtube.com/embed/cq2zuE3ISYU?feature=oembed"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3" name="Title 1">
            <a:extLst>
              <a:ext uri="{FF2B5EF4-FFF2-40B4-BE49-F238E27FC236}">
                <a16:creationId xmlns:a16="http://schemas.microsoft.com/office/drawing/2014/main" id="{4EE89C89-777F-7041-8A97-0E30E8C96679}"/>
              </a:ext>
            </a:extLst>
          </p:cNvPr>
          <p:cNvSpPr txBox="1">
            <a:spLocks/>
          </p:cNvSpPr>
          <p:nvPr/>
        </p:nvSpPr>
        <p:spPr>
          <a:xfrm>
            <a:off x="811505" y="422209"/>
            <a:ext cx="8362422" cy="2387600"/>
          </a:xfrm>
          <a:prstGeom prst="rect">
            <a:avLst/>
          </a:prstGeom>
        </p:spPr>
        <p:txBody>
          <a:bodyPr anchor="b">
            <a:normAutofit/>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800" dirty="0">
                <a:latin typeface="Arial" panose="020B0604020202020204" pitchFamily="34" charset="0"/>
                <a:cs typeface="Arial" panose="020B0604020202020204" pitchFamily="34" charset="0"/>
              </a:rPr>
              <a:t>Analytics Roadmap to Impact</a:t>
            </a:r>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Consulting in Data Science</a:t>
            </a:r>
            <a:endParaRPr lang="en-US" sz="2200" b="1" i="0" kern="1200" dirty="0">
              <a:solidFill>
                <a:schemeClr val="accent1"/>
              </a:solidFill>
              <a:latin typeface="Adobe Garamond Pro" panose="02020502060506020403" pitchFamily="18" charset="77"/>
              <a:ea typeface="+mn-ea"/>
              <a:cs typeface="Gotham Bold" pitchFamily="2" charset="0"/>
            </a:endParaRPr>
          </a:p>
          <a:p>
            <a:pPr algn="l">
              <a:lnSpc>
                <a:spcPct val="125000"/>
              </a:lnSpc>
              <a:spcBef>
                <a:spcPts val="0"/>
              </a:spcBef>
            </a:pPr>
            <a:r>
              <a:rPr lang="en-US" sz="1800" dirty="0">
                <a:solidFill>
                  <a:schemeClr val="accent1"/>
                </a:solidFill>
                <a:latin typeface="Adobe Garamond Pro" panose="02020502060506020403" pitchFamily="18" charset="77"/>
                <a:cs typeface="Gotham Bold" pitchFamily="2" charset="0"/>
              </a:rPr>
              <a:t>Greg Green, PhD </a:t>
            </a:r>
            <a:endParaRPr lang="en-US" sz="1800" b="0" i="0" kern="1200" dirty="0">
              <a:solidFill>
                <a:schemeClr val="accent1"/>
              </a:solidFill>
              <a:latin typeface="Adobe Garamond Pro" panose="02020502060506020403" pitchFamily="18" charset="77"/>
              <a:ea typeface="+mn-ea"/>
              <a:cs typeface="Gotham Bold" pitchFamily="2" charset="0"/>
            </a:endParaRP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a:xfrm>
            <a:off x="838200" y="462287"/>
            <a:ext cx="10515600" cy="1325563"/>
          </a:xfrm>
        </p:spPr>
        <p:txBody>
          <a:bodyPr/>
          <a:lstStyle/>
          <a:p>
            <a:r>
              <a:rPr lang="en-US" dirty="0"/>
              <a:t>Data Universe</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fld id="{256CE055-ECFD-9048-9FD8-7E2D8656A4F7}" type="slidenum">
              <a:rPr lang="en-US" smtClean="0"/>
              <a:t>10</a:t>
            </a:fld>
            <a:endParaRPr lang="en-US" dirty="0"/>
          </a:p>
        </p:txBody>
      </p:sp>
      <p:sp>
        <p:nvSpPr>
          <p:cNvPr id="5" name="TextBox 4">
            <a:extLst>
              <a:ext uri="{FF2B5EF4-FFF2-40B4-BE49-F238E27FC236}">
                <a16:creationId xmlns:a16="http://schemas.microsoft.com/office/drawing/2014/main" id="{B1341986-BD79-A647-BE10-791DFFC97223}"/>
              </a:ext>
            </a:extLst>
          </p:cNvPr>
          <p:cNvSpPr txBox="1"/>
          <p:nvPr/>
        </p:nvSpPr>
        <p:spPr>
          <a:xfrm>
            <a:off x="5414682" y="508030"/>
            <a:ext cx="1409130"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6" name="TextBox 5">
            <a:extLst>
              <a:ext uri="{FF2B5EF4-FFF2-40B4-BE49-F238E27FC236}">
                <a16:creationId xmlns:a16="http://schemas.microsoft.com/office/drawing/2014/main" id="{251D9D55-41E5-3F40-90D8-56A62BAA7582}"/>
              </a:ext>
            </a:extLst>
          </p:cNvPr>
          <p:cNvSpPr txBox="1"/>
          <p:nvPr/>
        </p:nvSpPr>
        <p:spPr>
          <a:xfrm>
            <a:off x="6849911" y="257036"/>
            <a:ext cx="1071242" cy="584775"/>
          </a:xfrm>
          <a:prstGeom prst="rect">
            <a:avLst/>
          </a:prstGeom>
          <a:solidFill>
            <a:schemeClr val="bg1">
              <a:lumMod val="95000"/>
            </a:schemeClr>
          </a:solidFill>
          <a:ln>
            <a:solidFill>
              <a:schemeClr val="tx1"/>
            </a:solidFill>
          </a:ln>
        </p:spPr>
        <p:txBody>
          <a:bodyPr wrap="square" rtlCol="0">
            <a:spAutoFit/>
          </a:bodyPr>
          <a:lstStyle/>
          <a:p>
            <a:pPr algn="ctr"/>
            <a:r>
              <a:rPr lang="en-US" sz="1600" b="1" dirty="0">
                <a:solidFill>
                  <a:schemeClr val="tx1">
                    <a:lumMod val="75000"/>
                    <a:lumOff val="25000"/>
                  </a:schemeClr>
                </a:solidFill>
              </a:rPr>
              <a:t>Data Universe</a:t>
            </a:r>
          </a:p>
        </p:txBody>
      </p:sp>
      <p:sp>
        <p:nvSpPr>
          <p:cNvPr id="7" name="TextBox 6">
            <a:extLst>
              <a:ext uri="{FF2B5EF4-FFF2-40B4-BE49-F238E27FC236}">
                <a16:creationId xmlns:a16="http://schemas.microsoft.com/office/drawing/2014/main" id="{A5856FFC-1131-734C-B3B9-CB2E5687C4CD}"/>
              </a:ext>
            </a:extLst>
          </p:cNvPr>
          <p:cNvSpPr txBox="1"/>
          <p:nvPr/>
        </p:nvSpPr>
        <p:spPr>
          <a:xfrm>
            <a:off x="7941627" y="508030"/>
            <a:ext cx="1737074" cy="461665"/>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8" name="TextBox 7">
            <a:extLst>
              <a:ext uri="{FF2B5EF4-FFF2-40B4-BE49-F238E27FC236}">
                <a16:creationId xmlns:a16="http://schemas.microsoft.com/office/drawing/2014/main" id="{84DCF697-26B3-224D-8B6E-0EE8C611B8F2}"/>
              </a:ext>
            </a:extLst>
          </p:cNvPr>
          <p:cNvSpPr txBox="1"/>
          <p:nvPr/>
        </p:nvSpPr>
        <p:spPr>
          <a:xfrm>
            <a:off x="9699175" y="508030"/>
            <a:ext cx="1076867"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9" name="TextBox 8">
            <a:extLst>
              <a:ext uri="{FF2B5EF4-FFF2-40B4-BE49-F238E27FC236}">
                <a16:creationId xmlns:a16="http://schemas.microsoft.com/office/drawing/2014/main" id="{AB826D15-D7A8-B94E-AE07-D10F3FD0B93D}"/>
              </a:ext>
            </a:extLst>
          </p:cNvPr>
          <p:cNvSpPr txBox="1"/>
          <p:nvPr/>
        </p:nvSpPr>
        <p:spPr>
          <a:xfrm>
            <a:off x="10779894" y="508030"/>
            <a:ext cx="1240799"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
        <p:nvSpPr>
          <p:cNvPr id="11" name="TextBox 10"/>
          <p:cNvSpPr txBox="1"/>
          <p:nvPr/>
        </p:nvSpPr>
        <p:spPr>
          <a:xfrm>
            <a:off x="1062318" y="1577788"/>
            <a:ext cx="10291482" cy="3539430"/>
          </a:xfrm>
          <a:prstGeom prst="rect">
            <a:avLst/>
          </a:prstGeom>
          <a:noFill/>
        </p:spPr>
        <p:txBody>
          <a:bodyPr wrap="square" rtlCol="0">
            <a:spAutoFit/>
          </a:bodyPr>
          <a:lstStyle/>
          <a:p>
            <a:r>
              <a:rPr lang="en-US" sz="2800" dirty="0"/>
              <a:t>Data available to address a situation can extend beyond obvious sources. In fact, the data immediately available may lack structure suitable for modeling and may violate key assumptions of statistical approaches. </a:t>
            </a:r>
          </a:p>
          <a:p>
            <a:endParaRPr lang="en-US" sz="2800" dirty="0"/>
          </a:p>
          <a:p>
            <a:r>
              <a:rPr lang="en-US" sz="2800" dirty="0"/>
              <a:t>In many situations, the problem posed has remained unsolved due to a lack of expanded thinking regarding the universe of data.</a:t>
            </a:r>
          </a:p>
        </p:txBody>
      </p:sp>
    </p:spTree>
    <p:extLst>
      <p:ext uri="{BB962C8B-B14F-4D97-AF65-F5344CB8AC3E}">
        <p14:creationId xmlns:p14="http://schemas.microsoft.com/office/powerpoint/2010/main" val="579159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a:xfrm>
            <a:off x="701959" y="446474"/>
            <a:ext cx="10515600" cy="1325563"/>
          </a:xfrm>
        </p:spPr>
        <p:txBody>
          <a:bodyPr/>
          <a:lstStyle/>
          <a:p>
            <a:r>
              <a:rPr lang="en-US" dirty="0"/>
              <a:t>Data Universe – Key Questions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fld id="{256CE055-ECFD-9048-9FD8-7E2D8656A4F7}" type="slidenum">
              <a:rPr lang="en-US" smtClean="0"/>
              <a:t>11</a:t>
            </a:fld>
            <a:endParaRPr lang="en-US" dirty="0"/>
          </a:p>
        </p:txBody>
      </p:sp>
      <p:sp>
        <p:nvSpPr>
          <p:cNvPr id="5" name="TextBox 4">
            <a:extLst>
              <a:ext uri="{FF2B5EF4-FFF2-40B4-BE49-F238E27FC236}">
                <a16:creationId xmlns:a16="http://schemas.microsoft.com/office/drawing/2014/main" id="{B1341986-BD79-A647-BE10-791DFFC97223}"/>
              </a:ext>
            </a:extLst>
          </p:cNvPr>
          <p:cNvSpPr txBox="1"/>
          <p:nvPr/>
        </p:nvSpPr>
        <p:spPr>
          <a:xfrm>
            <a:off x="5414682" y="398692"/>
            <a:ext cx="1409130"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6" name="TextBox 5">
            <a:extLst>
              <a:ext uri="{FF2B5EF4-FFF2-40B4-BE49-F238E27FC236}">
                <a16:creationId xmlns:a16="http://schemas.microsoft.com/office/drawing/2014/main" id="{251D9D55-41E5-3F40-90D8-56A62BAA7582}"/>
              </a:ext>
            </a:extLst>
          </p:cNvPr>
          <p:cNvSpPr txBox="1"/>
          <p:nvPr/>
        </p:nvSpPr>
        <p:spPr>
          <a:xfrm>
            <a:off x="6823812" y="154087"/>
            <a:ext cx="1071242" cy="584775"/>
          </a:xfrm>
          <a:prstGeom prst="rect">
            <a:avLst/>
          </a:prstGeom>
          <a:solidFill>
            <a:schemeClr val="bg1">
              <a:lumMod val="95000"/>
            </a:schemeClr>
          </a:solidFill>
          <a:ln>
            <a:solidFill>
              <a:schemeClr val="tx1"/>
            </a:solidFill>
          </a:ln>
        </p:spPr>
        <p:txBody>
          <a:bodyPr wrap="square" rtlCol="0">
            <a:spAutoFit/>
          </a:bodyPr>
          <a:lstStyle/>
          <a:p>
            <a:pPr algn="ctr"/>
            <a:r>
              <a:rPr lang="en-US" sz="1600" b="1" dirty="0">
                <a:solidFill>
                  <a:schemeClr val="tx1">
                    <a:lumMod val="75000"/>
                    <a:lumOff val="25000"/>
                  </a:schemeClr>
                </a:solidFill>
              </a:rPr>
              <a:t>Data Universe</a:t>
            </a:r>
          </a:p>
        </p:txBody>
      </p:sp>
      <p:sp>
        <p:nvSpPr>
          <p:cNvPr id="7" name="TextBox 6">
            <a:extLst>
              <a:ext uri="{FF2B5EF4-FFF2-40B4-BE49-F238E27FC236}">
                <a16:creationId xmlns:a16="http://schemas.microsoft.com/office/drawing/2014/main" id="{A5856FFC-1131-734C-B3B9-CB2E5687C4CD}"/>
              </a:ext>
            </a:extLst>
          </p:cNvPr>
          <p:cNvSpPr txBox="1"/>
          <p:nvPr/>
        </p:nvSpPr>
        <p:spPr>
          <a:xfrm>
            <a:off x="7898976" y="386535"/>
            <a:ext cx="1737074" cy="461665"/>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8" name="TextBox 7">
            <a:extLst>
              <a:ext uri="{FF2B5EF4-FFF2-40B4-BE49-F238E27FC236}">
                <a16:creationId xmlns:a16="http://schemas.microsoft.com/office/drawing/2014/main" id="{84DCF697-26B3-224D-8B6E-0EE8C611B8F2}"/>
              </a:ext>
            </a:extLst>
          </p:cNvPr>
          <p:cNvSpPr txBox="1"/>
          <p:nvPr/>
        </p:nvSpPr>
        <p:spPr>
          <a:xfrm>
            <a:off x="9636050" y="398692"/>
            <a:ext cx="1076867"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9" name="TextBox 8">
            <a:extLst>
              <a:ext uri="{FF2B5EF4-FFF2-40B4-BE49-F238E27FC236}">
                <a16:creationId xmlns:a16="http://schemas.microsoft.com/office/drawing/2014/main" id="{AB826D15-D7A8-B94E-AE07-D10F3FD0B93D}"/>
              </a:ext>
            </a:extLst>
          </p:cNvPr>
          <p:cNvSpPr txBox="1"/>
          <p:nvPr/>
        </p:nvSpPr>
        <p:spPr>
          <a:xfrm>
            <a:off x="10707292" y="398692"/>
            <a:ext cx="1240799"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graphicFrame>
        <p:nvGraphicFramePr>
          <p:cNvPr id="10" name="Content Placeholder 3">
            <a:extLst>
              <a:ext uri="{FF2B5EF4-FFF2-40B4-BE49-F238E27FC236}">
                <a16:creationId xmlns:a16="http://schemas.microsoft.com/office/drawing/2014/main" id="{85B59A5E-B19B-1440-9CC6-6CB9D483DE48}"/>
              </a:ext>
            </a:extLst>
          </p:cNvPr>
          <p:cNvGraphicFramePr>
            <a:graphicFrameLocks noGrp="1"/>
          </p:cNvGraphicFramePr>
          <p:nvPr>
            <p:ph idx="1"/>
            <p:extLst>
              <p:ext uri="{D42A27DB-BD31-4B8C-83A1-F6EECF244321}">
                <p14:modId xmlns:p14="http://schemas.microsoft.com/office/powerpoint/2010/main" val="789864721"/>
              </p:ext>
            </p:extLst>
          </p:nvPr>
        </p:nvGraphicFramePr>
        <p:xfrm>
          <a:off x="861447" y="1833593"/>
          <a:ext cx="11004944"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09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a:xfrm>
            <a:off x="861447" y="384484"/>
            <a:ext cx="10515600" cy="1325563"/>
          </a:xfrm>
        </p:spPr>
        <p:txBody>
          <a:bodyPr/>
          <a:lstStyle/>
          <a:p>
            <a:r>
              <a:rPr lang="en-US"/>
              <a:t>Marketing Example</a:t>
            </a:r>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fld id="{256CE055-ECFD-9048-9FD8-7E2D8656A4F7}" type="slidenum">
              <a:rPr lang="en-US" smtClean="0"/>
              <a:t>12</a:t>
            </a:fld>
            <a:endParaRPr lang="en-US" dirty="0"/>
          </a:p>
        </p:txBody>
      </p:sp>
      <p:sp>
        <p:nvSpPr>
          <p:cNvPr id="11" name="Can 10">
            <a:extLst>
              <a:ext uri="{FF2B5EF4-FFF2-40B4-BE49-F238E27FC236}">
                <a16:creationId xmlns:a16="http://schemas.microsoft.com/office/drawing/2014/main" id="{68AF48F8-4898-6E46-8B28-303C6E37359A}"/>
              </a:ext>
            </a:extLst>
          </p:cNvPr>
          <p:cNvSpPr/>
          <p:nvPr/>
        </p:nvSpPr>
        <p:spPr>
          <a:xfrm>
            <a:off x="912893" y="2139348"/>
            <a:ext cx="1243743" cy="1649207"/>
          </a:xfrm>
          <a:prstGeom prst="can">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Historical Data</a:t>
            </a:r>
          </a:p>
        </p:txBody>
      </p:sp>
      <p:sp>
        <p:nvSpPr>
          <p:cNvPr id="12" name="Rounded Rectangle 11">
            <a:extLst>
              <a:ext uri="{FF2B5EF4-FFF2-40B4-BE49-F238E27FC236}">
                <a16:creationId xmlns:a16="http://schemas.microsoft.com/office/drawing/2014/main" id="{DEE1A58A-9D7A-C445-89D6-C36B313E7773}"/>
              </a:ext>
            </a:extLst>
          </p:cNvPr>
          <p:cNvSpPr/>
          <p:nvPr/>
        </p:nvSpPr>
        <p:spPr>
          <a:xfrm>
            <a:off x="2337815" y="1660260"/>
            <a:ext cx="1910207" cy="21109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a:t>
            </a:r>
          </a:p>
        </p:txBody>
      </p:sp>
      <p:sp>
        <p:nvSpPr>
          <p:cNvPr id="14" name="Rounded Rectangle 13">
            <a:extLst>
              <a:ext uri="{FF2B5EF4-FFF2-40B4-BE49-F238E27FC236}">
                <a16:creationId xmlns:a16="http://schemas.microsoft.com/office/drawing/2014/main" id="{BD185BD0-FCDE-F94B-BE6F-4ED9AC36542B}"/>
              </a:ext>
            </a:extLst>
          </p:cNvPr>
          <p:cNvSpPr/>
          <p:nvPr/>
        </p:nvSpPr>
        <p:spPr>
          <a:xfrm>
            <a:off x="4429201" y="1641474"/>
            <a:ext cx="1985508" cy="211723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dirty="0"/>
              <a:t>Data Exchange</a:t>
            </a:r>
          </a:p>
          <a:p>
            <a:pPr algn="ctr"/>
            <a:endParaRPr lang="en-US" dirty="0"/>
          </a:p>
          <a:p>
            <a:pPr algn="ctr"/>
            <a:endParaRPr lang="en-US" dirty="0"/>
          </a:p>
          <a:p>
            <a:pPr algn="ctr"/>
            <a:endParaRPr lang="en-US" dirty="0"/>
          </a:p>
          <a:p>
            <a:pPr algn="ctr"/>
            <a:endParaRPr lang="en-US" dirty="0"/>
          </a:p>
          <a:p>
            <a:pPr algn="ctr"/>
            <a:endParaRPr lang="en-US" dirty="0"/>
          </a:p>
        </p:txBody>
      </p:sp>
      <p:sp>
        <p:nvSpPr>
          <p:cNvPr id="15" name="Right Arrow 14">
            <a:extLst>
              <a:ext uri="{FF2B5EF4-FFF2-40B4-BE49-F238E27FC236}">
                <a16:creationId xmlns:a16="http://schemas.microsoft.com/office/drawing/2014/main" id="{C07F87B6-F578-1D43-B70A-DAB28C2598C3}"/>
              </a:ext>
            </a:extLst>
          </p:cNvPr>
          <p:cNvSpPr/>
          <p:nvPr/>
        </p:nvSpPr>
        <p:spPr>
          <a:xfrm>
            <a:off x="4628284" y="2241914"/>
            <a:ext cx="1786425" cy="86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Marketing Offers</a:t>
            </a:r>
          </a:p>
        </p:txBody>
      </p:sp>
      <p:sp>
        <p:nvSpPr>
          <p:cNvPr id="16" name="Left Arrow 15">
            <a:extLst>
              <a:ext uri="{FF2B5EF4-FFF2-40B4-BE49-F238E27FC236}">
                <a16:creationId xmlns:a16="http://schemas.microsoft.com/office/drawing/2014/main" id="{66C70D04-181D-8541-BF9C-425BA83ACC1B}"/>
              </a:ext>
            </a:extLst>
          </p:cNvPr>
          <p:cNvSpPr/>
          <p:nvPr/>
        </p:nvSpPr>
        <p:spPr>
          <a:xfrm>
            <a:off x="4483660" y="2869220"/>
            <a:ext cx="1822286" cy="8894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data</a:t>
            </a:r>
          </a:p>
        </p:txBody>
      </p:sp>
      <p:sp>
        <p:nvSpPr>
          <p:cNvPr id="17" name="Rounded Rectangle 16">
            <a:extLst>
              <a:ext uri="{FF2B5EF4-FFF2-40B4-BE49-F238E27FC236}">
                <a16:creationId xmlns:a16="http://schemas.microsoft.com/office/drawing/2014/main" id="{0057225F-D2B8-CD41-8520-0E9FC2A813B4}"/>
              </a:ext>
            </a:extLst>
          </p:cNvPr>
          <p:cNvSpPr/>
          <p:nvPr/>
        </p:nvSpPr>
        <p:spPr>
          <a:xfrm>
            <a:off x="6628686" y="1574450"/>
            <a:ext cx="2018805" cy="21967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Agency/Media Partner</a:t>
            </a:r>
          </a:p>
        </p:txBody>
      </p:sp>
      <p:pic>
        <p:nvPicPr>
          <p:cNvPr id="19" name="Content Placeholder 9" descr="Family with boy">
            <a:extLst>
              <a:ext uri="{FF2B5EF4-FFF2-40B4-BE49-F238E27FC236}">
                <a16:creationId xmlns:a16="http://schemas.microsoft.com/office/drawing/2014/main" id="{0E1A518E-99BF-5242-ABB2-52BB64E250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4693" y="1592351"/>
            <a:ext cx="914400" cy="914400"/>
          </a:xfrm>
          <a:prstGeom prst="rect">
            <a:avLst/>
          </a:prstGeom>
        </p:spPr>
      </p:pic>
      <p:pic>
        <p:nvPicPr>
          <p:cNvPr id="20" name="Graphic 15" descr="Two Men">
            <a:extLst>
              <a:ext uri="{FF2B5EF4-FFF2-40B4-BE49-F238E27FC236}">
                <a16:creationId xmlns:a16="http://schemas.microsoft.com/office/drawing/2014/main" id="{7D0358CE-B14A-B543-8DA8-D809319D8E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6610" y="2443975"/>
            <a:ext cx="914400" cy="914400"/>
          </a:xfrm>
          <a:prstGeom prst="rect">
            <a:avLst/>
          </a:prstGeom>
        </p:spPr>
      </p:pic>
      <p:pic>
        <p:nvPicPr>
          <p:cNvPr id="21" name="Graphic 11" descr="Group of men">
            <a:extLst>
              <a:ext uri="{FF2B5EF4-FFF2-40B4-BE49-F238E27FC236}">
                <a16:creationId xmlns:a16="http://schemas.microsoft.com/office/drawing/2014/main" id="{09B2D086-F773-D147-8846-2F6BA21D5F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1986" y="2447312"/>
            <a:ext cx="914400" cy="914400"/>
          </a:xfrm>
          <a:prstGeom prst="rect">
            <a:avLst/>
          </a:prstGeom>
        </p:spPr>
      </p:pic>
      <p:pic>
        <p:nvPicPr>
          <p:cNvPr id="22" name="Graphic 13" descr="Family with two children">
            <a:extLst>
              <a:ext uri="{FF2B5EF4-FFF2-40B4-BE49-F238E27FC236}">
                <a16:creationId xmlns:a16="http://schemas.microsoft.com/office/drawing/2014/main" id="{5B469474-A763-9241-B662-6CC28AB4D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1590" y="2924934"/>
            <a:ext cx="914400" cy="914400"/>
          </a:xfrm>
          <a:prstGeom prst="rect">
            <a:avLst/>
          </a:prstGeom>
        </p:spPr>
      </p:pic>
      <p:sp>
        <p:nvSpPr>
          <p:cNvPr id="23" name="TextBox 22">
            <a:extLst>
              <a:ext uri="{FF2B5EF4-FFF2-40B4-BE49-F238E27FC236}">
                <a16:creationId xmlns:a16="http://schemas.microsoft.com/office/drawing/2014/main" id="{65C1A87E-DB10-DA4A-A7BE-23F230045303}"/>
              </a:ext>
            </a:extLst>
          </p:cNvPr>
          <p:cNvSpPr txBox="1"/>
          <p:nvPr/>
        </p:nvSpPr>
        <p:spPr>
          <a:xfrm>
            <a:off x="132488" y="4043578"/>
            <a:ext cx="5362547" cy="2308324"/>
          </a:xfrm>
          <a:prstGeom prst="rect">
            <a:avLst/>
          </a:prstGeom>
          <a:noFill/>
        </p:spPr>
        <p:txBody>
          <a:bodyPr wrap="square" rtlCol="0">
            <a:spAutoFit/>
          </a:bodyPr>
          <a:lstStyle/>
          <a:p>
            <a:r>
              <a:rPr lang="en-US" b="1" dirty="0"/>
              <a:t>Analytics Opportunities</a:t>
            </a:r>
            <a:r>
              <a:rPr lang="en-US" dirty="0"/>
              <a:t>: Descriptive, Predictive Models, Recommendation Engine – But without the data, there is significantly reduced opportunity</a:t>
            </a:r>
          </a:p>
          <a:p>
            <a:endParaRPr lang="en-US" dirty="0"/>
          </a:p>
          <a:p>
            <a:r>
              <a:rPr lang="en-US" b="1" dirty="0"/>
              <a:t>Economic Value</a:t>
            </a:r>
            <a:r>
              <a:rPr lang="en-US" dirty="0"/>
              <a:t>: Utilize Prior Data, Monetize and Fund Storage, Team, Projects </a:t>
            </a:r>
          </a:p>
          <a:p>
            <a:endParaRPr lang="en-US" dirty="0"/>
          </a:p>
          <a:p>
            <a:endParaRPr lang="en-US" dirty="0"/>
          </a:p>
        </p:txBody>
      </p:sp>
      <p:sp>
        <p:nvSpPr>
          <p:cNvPr id="24" name="TextBox 23">
            <a:extLst>
              <a:ext uri="{FF2B5EF4-FFF2-40B4-BE49-F238E27FC236}">
                <a16:creationId xmlns:a16="http://schemas.microsoft.com/office/drawing/2014/main" id="{C5F3B29B-0737-DE4B-A83C-9D2932767F84}"/>
              </a:ext>
            </a:extLst>
          </p:cNvPr>
          <p:cNvSpPr txBox="1"/>
          <p:nvPr/>
        </p:nvSpPr>
        <p:spPr>
          <a:xfrm>
            <a:off x="6096000" y="4007927"/>
            <a:ext cx="5586389" cy="2308324"/>
          </a:xfrm>
          <a:prstGeom prst="rect">
            <a:avLst/>
          </a:prstGeom>
          <a:noFill/>
        </p:spPr>
        <p:txBody>
          <a:bodyPr wrap="square" rtlCol="0">
            <a:spAutoFit/>
          </a:bodyPr>
          <a:lstStyle/>
          <a:p>
            <a:r>
              <a:rPr lang="en-US" dirty="0"/>
              <a:t>Ensure Agency/Vendor is Sharing all Data</a:t>
            </a:r>
          </a:p>
          <a:p>
            <a:endParaRPr lang="en-US" dirty="0"/>
          </a:p>
          <a:p>
            <a:r>
              <a:rPr lang="en-US" dirty="0"/>
              <a:t>Critical to Receive and Optimize Response Data</a:t>
            </a:r>
          </a:p>
          <a:p>
            <a:endParaRPr lang="en-US" dirty="0"/>
          </a:p>
          <a:p>
            <a:r>
              <a:rPr lang="en-US" dirty="0"/>
              <a:t>Privacy Policy: Transparency for Data Use</a:t>
            </a:r>
          </a:p>
          <a:p>
            <a:endParaRPr lang="en-US" dirty="0"/>
          </a:p>
          <a:p>
            <a:r>
              <a:rPr lang="en-US" dirty="0"/>
              <a:t>Ref: “From Big Data to Big Profits” Russell Walker, Oxford University Press 2015</a:t>
            </a:r>
          </a:p>
        </p:txBody>
      </p:sp>
    </p:spTree>
    <p:extLst>
      <p:ext uri="{BB962C8B-B14F-4D97-AF65-F5344CB8AC3E}">
        <p14:creationId xmlns:p14="http://schemas.microsoft.com/office/powerpoint/2010/main" val="116432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B290-0F70-344A-8EBC-5B7E8398998F}"/>
              </a:ext>
            </a:extLst>
          </p:cNvPr>
          <p:cNvSpPr>
            <a:spLocks noGrp="1"/>
          </p:cNvSpPr>
          <p:nvPr>
            <p:ph type="ctrTitle"/>
          </p:nvPr>
        </p:nvSpPr>
        <p:spPr/>
        <p:txBody>
          <a:bodyPr/>
          <a:lstStyle/>
          <a:p>
            <a:r>
              <a:rPr lang="en-US" dirty="0"/>
              <a:t>Model Development and Insight</a:t>
            </a:r>
          </a:p>
        </p:txBody>
      </p:sp>
      <p:sp>
        <p:nvSpPr>
          <p:cNvPr id="3" name="Subtitle 2">
            <a:extLst>
              <a:ext uri="{FF2B5EF4-FFF2-40B4-BE49-F238E27FC236}">
                <a16:creationId xmlns:a16="http://schemas.microsoft.com/office/drawing/2014/main" id="{C529111A-8903-9444-A550-EBD294973CA1}"/>
              </a:ext>
            </a:extLst>
          </p:cNvPr>
          <p:cNvSpPr>
            <a:spLocks noGrp="1"/>
          </p:cNvSpPr>
          <p:nvPr>
            <p:ph type="subTitle" idx="1"/>
          </p:nvPr>
        </p:nvSpPr>
        <p:spPr/>
        <p:txBody>
          <a:bodyPr/>
          <a:lstStyle/>
          <a:p>
            <a:r>
              <a:rPr lang="en-US" dirty="0"/>
              <a:t>Section 3</a:t>
            </a:r>
          </a:p>
        </p:txBody>
      </p:sp>
      <p:sp>
        <p:nvSpPr>
          <p:cNvPr id="4" name="Slide Number Placeholder 3">
            <a:extLst>
              <a:ext uri="{FF2B5EF4-FFF2-40B4-BE49-F238E27FC236}">
                <a16:creationId xmlns:a16="http://schemas.microsoft.com/office/drawing/2014/main" id="{4B70B9B7-0D10-7A4F-B6F4-B54249FBCB09}"/>
              </a:ext>
            </a:extLst>
          </p:cNvPr>
          <p:cNvSpPr>
            <a:spLocks noGrp="1"/>
          </p:cNvSpPr>
          <p:nvPr>
            <p:ph type="sldNum"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685412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0A41-4E64-C14A-BE57-933F5BC6BD3C}"/>
              </a:ext>
            </a:extLst>
          </p:cNvPr>
          <p:cNvSpPr>
            <a:spLocks noGrp="1"/>
          </p:cNvSpPr>
          <p:nvPr>
            <p:ph type="title"/>
          </p:nvPr>
        </p:nvSpPr>
        <p:spPr/>
        <p:txBody>
          <a:bodyPr/>
          <a:lstStyle/>
          <a:p>
            <a:r>
              <a:rPr lang="en-US" dirty="0"/>
              <a:t>Big Data Sources</a:t>
            </a:r>
          </a:p>
        </p:txBody>
      </p:sp>
      <p:sp>
        <p:nvSpPr>
          <p:cNvPr id="4" name="Text Placeholder 3">
            <a:extLst>
              <a:ext uri="{FF2B5EF4-FFF2-40B4-BE49-F238E27FC236}">
                <a16:creationId xmlns:a16="http://schemas.microsoft.com/office/drawing/2014/main" id="{1E16BC50-F68C-F64F-901E-208CA005DC6F}"/>
              </a:ext>
            </a:extLst>
          </p:cNvPr>
          <p:cNvSpPr>
            <a:spLocks noGrp="1"/>
          </p:cNvSpPr>
          <p:nvPr>
            <p:ph type="body" sz="half" idx="2"/>
          </p:nvPr>
        </p:nvSpPr>
        <p:spPr>
          <a:xfrm>
            <a:off x="643465" y="3043050"/>
            <a:ext cx="3732115" cy="3064505"/>
          </a:xfrm>
        </p:spPr>
        <p:txBody>
          <a:bodyPr/>
          <a:lstStyle/>
          <a:p>
            <a:r>
              <a:rPr lang="en-US" dirty="0"/>
              <a:t>Data comes in a wide variety of sizes, dimensions, packages, and structures. Some say that unstructured data is data just waiting for a structure. Also, data has many levels of granularity, degrees of quality, and challenges that require innovative thinking before it is possible to extract value.</a:t>
            </a:r>
          </a:p>
        </p:txBody>
      </p:sp>
      <p:graphicFrame>
        <p:nvGraphicFramePr>
          <p:cNvPr id="13" name="Content Placeholder 12">
            <a:extLst>
              <a:ext uri="{FF2B5EF4-FFF2-40B4-BE49-F238E27FC236}">
                <a16:creationId xmlns:a16="http://schemas.microsoft.com/office/drawing/2014/main" id="{D7F6D3EB-0E24-9543-90D0-271A2529DFDD}"/>
              </a:ext>
            </a:extLst>
          </p:cNvPr>
          <p:cNvGraphicFramePr>
            <a:graphicFrameLocks noGrp="1"/>
          </p:cNvGraphicFramePr>
          <p:nvPr>
            <p:ph idx="1"/>
            <p:extLst>
              <p:ext uri="{D42A27DB-BD31-4B8C-83A1-F6EECF244321}">
                <p14:modId xmlns:p14="http://schemas.microsoft.com/office/powerpoint/2010/main" val="2797267323"/>
              </p:ext>
            </p:extLst>
          </p:nvPr>
        </p:nvGraphicFramePr>
        <p:xfrm>
          <a:off x="8016447" y="577439"/>
          <a:ext cx="3517567"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13">
            <a:extLst>
              <a:ext uri="{FF2B5EF4-FFF2-40B4-BE49-F238E27FC236}">
                <a16:creationId xmlns:a16="http://schemas.microsoft.com/office/drawing/2014/main" id="{FBCE2678-AF42-3B4D-B633-06DB059FE94F}"/>
              </a:ext>
            </a:extLst>
          </p:cNvPr>
          <p:cNvSpPr/>
          <p:nvPr/>
        </p:nvSpPr>
        <p:spPr>
          <a:xfrm>
            <a:off x="5000226" y="498385"/>
            <a:ext cx="2801674" cy="4154984"/>
          </a:xfrm>
          <a:prstGeom prst="rect">
            <a:avLst/>
          </a:prstGeom>
        </p:spPr>
        <p:txBody>
          <a:bodyPr wrap="square">
            <a:spAutoFit/>
          </a:bodyPr>
          <a:lstStyle/>
          <a:p>
            <a:r>
              <a:rPr lang="en-US" sz="2400" b="1" dirty="0"/>
              <a:t>Data Dimensions Increasing in Size of Source:</a:t>
            </a:r>
          </a:p>
          <a:p>
            <a:endParaRPr lang="en-US" sz="2400" b="1" dirty="0"/>
          </a:p>
          <a:p>
            <a:endParaRPr lang="en-US" sz="2400" b="1" dirty="0"/>
          </a:p>
          <a:p>
            <a:endParaRPr lang="en-US" sz="2400" b="1" dirty="0"/>
          </a:p>
          <a:p>
            <a:r>
              <a:rPr lang="en-US" sz="2400" b="1" dirty="0"/>
              <a:t>What other data characteristics can be used to </a:t>
            </a:r>
            <a:r>
              <a:rPr lang="en-US" sz="2400" b="1" dirty="0" err="1"/>
              <a:t>dimensionalize</a:t>
            </a:r>
            <a:r>
              <a:rPr lang="en-US" sz="2400" b="1" dirty="0"/>
              <a:t> and size data assets?</a:t>
            </a:r>
            <a:endParaRPr lang="en-US" sz="2400" dirty="0"/>
          </a:p>
        </p:txBody>
      </p:sp>
    </p:spTree>
    <p:extLst>
      <p:ext uri="{BB962C8B-B14F-4D97-AF65-F5344CB8AC3E}">
        <p14:creationId xmlns:p14="http://schemas.microsoft.com/office/powerpoint/2010/main" val="247919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9BD5-27E6-D54C-A91A-0556B3D6BD80}"/>
              </a:ext>
            </a:extLst>
          </p:cNvPr>
          <p:cNvSpPr>
            <a:spLocks noGrp="1"/>
          </p:cNvSpPr>
          <p:nvPr>
            <p:ph type="title"/>
          </p:nvPr>
        </p:nvSpPr>
        <p:spPr>
          <a:xfrm>
            <a:off x="868680" y="392398"/>
            <a:ext cx="10515600" cy="1325563"/>
          </a:xfrm>
        </p:spPr>
        <p:txBody>
          <a:bodyPr/>
          <a:lstStyle/>
          <a:p>
            <a:r>
              <a:rPr lang="en-US" dirty="0"/>
              <a:t>Model Development and Insight</a:t>
            </a:r>
          </a:p>
        </p:txBody>
      </p:sp>
      <p:graphicFrame>
        <p:nvGraphicFramePr>
          <p:cNvPr id="4" name="Content Placeholder 3">
            <a:extLst>
              <a:ext uri="{FF2B5EF4-FFF2-40B4-BE49-F238E27FC236}">
                <a16:creationId xmlns:a16="http://schemas.microsoft.com/office/drawing/2014/main" id="{F22F1887-B2D2-1842-BF78-9BB3BF19A252}"/>
              </a:ext>
            </a:extLst>
          </p:cNvPr>
          <p:cNvGraphicFramePr>
            <a:graphicFrameLocks noGrp="1"/>
          </p:cNvGraphicFramePr>
          <p:nvPr>
            <p:ph idx="1"/>
            <p:extLst>
              <p:ext uri="{D42A27DB-BD31-4B8C-83A1-F6EECF244321}">
                <p14:modId xmlns:p14="http://schemas.microsoft.com/office/powerpoint/2010/main" val="1049052491"/>
              </p:ext>
            </p:extLst>
          </p:nvPr>
        </p:nvGraphicFramePr>
        <p:xfrm>
          <a:off x="1097280" y="178547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26515228-1633-2B4D-A8D6-A1C219E717D3}"/>
              </a:ext>
            </a:extLst>
          </p:cNvPr>
          <p:cNvSpPr txBox="1"/>
          <p:nvPr/>
        </p:nvSpPr>
        <p:spPr>
          <a:xfrm>
            <a:off x="5237029" y="280316"/>
            <a:ext cx="1412949"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10" name="TextBox 9">
            <a:extLst>
              <a:ext uri="{FF2B5EF4-FFF2-40B4-BE49-F238E27FC236}">
                <a16:creationId xmlns:a16="http://schemas.microsoft.com/office/drawing/2014/main" id="{CF9677BF-05EB-AA40-8EDF-3A59DF716822}"/>
              </a:ext>
            </a:extLst>
          </p:cNvPr>
          <p:cNvSpPr txBox="1"/>
          <p:nvPr/>
        </p:nvSpPr>
        <p:spPr>
          <a:xfrm>
            <a:off x="6669743" y="280316"/>
            <a:ext cx="938363"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11" name="TextBox 10">
            <a:extLst>
              <a:ext uri="{FF2B5EF4-FFF2-40B4-BE49-F238E27FC236}">
                <a16:creationId xmlns:a16="http://schemas.microsoft.com/office/drawing/2014/main" id="{A5E2CD67-7219-354E-8290-21783722B728}"/>
              </a:ext>
            </a:extLst>
          </p:cNvPr>
          <p:cNvSpPr txBox="1"/>
          <p:nvPr/>
        </p:nvSpPr>
        <p:spPr>
          <a:xfrm>
            <a:off x="7627871" y="13192"/>
            <a:ext cx="1288282" cy="646331"/>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12" name="TextBox 11">
            <a:extLst>
              <a:ext uri="{FF2B5EF4-FFF2-40B4-BE49-F238E27FC236}">
                <a16:creationId xmlns:a16="http://schemas.microsoft.com/office/drawing/2014/main" id="{FE70956D-1A8D-7C43-BABA-12EEE4434ED6}"/>
              </a:ext>
            </a:extLst>
          </p:cNvPr>
          <p:cNvSpPr txBox="1"/>
          <p:nvPr/>
        </p:nvSpPr>
        <p:spPr>
          <a:xfrm>
            <a:off x="8916153" y="263021"/>
            <a:ext cx="1109701"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13" name="TextBox 12">
            <a:extLst>
              <a:ext uri="{FF2B5EF4-FFF2-40B4-BE49-F238E27FC236}">
                <a16:creationId xmlns:a16="http://schemas.microsoft.com/office/drawing/2014/main" id="{476A9416-1C03-2B44-841F-F002E9B5B0FF}"/>
              </a:ext>
            </a:extLst>
          </p:cNvPr>
          <p:cNvSpPr txBox="1"/>
          <p:nvPr/>
        </p:nvSpPr>
        <p:spPr>
          <a:xfrm>
            <a:off x="10045979" y="263020"/>
            <a:ext cx="1109701"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Tree>
    <p:extLst>
      <p:ext uri="{BB962C8B-B14F-4D97-AF65-F5344CB8AC3E}">
        <p14:creationId xmlns:p14="http://schemas.microsoft.com/office/powerpoint/2010/main" val="734120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9BD5-27E6-D54C-A91A-0556B3D6BD80}"/>
              </a:ext>
            </a:extLst>
          </p:cNvPr>
          <p:cNvSpPr>
            <a:spLocks noGrp="1"/>
          </p:cNvSpPr>
          <p:nvPr>
            <p:ph type="title"/>
          </p:nvPr>
        </p:nvSpPr>
        <p:spPr>
          <a:xfrm>
            <a:off x="685703" y="464116"/>
            <a:ext cx="10515600" cy="1325563"/>
          </a:xfrm>
        </p:spPr>
        <p:txBody>
          <a:bodyPr/>
          <a:lstStyle/>
          <a:p>
            <a:r>
              <a:rPr lang="en-US" dirty="0"/>
              <a:t>Model Development and Insight</a:t>
            </a:r>
          </a:p>
        </p:txBody>
      </p:sp>
      <p:graphicFrame>
        <p:nvGraphicFramePr>
          <p:cNvPr id="4" name="Content Placeholder 3">
            <a:extLst>
              <a:ext uri="{FF2B5EF4-FFF2-40B4-BE49-F238E27FC236}">
                <a16:creationId xmlns:a16="http://schemas.microsoft.com/office/drawing/2014/main" id="{315D3DD2-92CD-9849-8772-51DE5DCCB11B}"/>
              </a:ext>
            </a:extLst>
          </p:cNvPr>
          <p:cNvGraphicFramePr>
            <a:graphicFrameLocks noGrp="1"/>
          </p:cNvGraphicFramePr>
          <p:nvPr>
            <p:ph idx="1"/>
            <p:extLst>
              <p:ext uri="{D42A27DB-BD31-4B8C-83A1-F6EECF244321}">
                <p14:modId xmlns:p14="http://schemas.microsoft.com/office/powerpoint/2010/main" val="2266537602"/>
              </p:ext>
            </p:extLst>
          </p:nvPr>
        </p:nvGraphicFramePr>
        <p:xfrm>
          <a:off x="685703" y="1398494"/>
          <a:ext cx="11388310" cy="4589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26515228-1633-2B4D-A8D6-A1C219E717D3}"/>
              </a:ext>
            </a:extLst>
          </p:cNvPr>
          <p:cNvSpPr txBox="1"/>
          <p:nvPr/>
        </p:nvSpPr>
        <p:spPr>
          <a:xfrm>
            <a:off x="5237029" y="280316"/>
            <a:ext cx="1412949"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10" name="TextBox 9">
            <a:extLst>
              <a:ext uri="{FF2B5EF4-FFF2-40B4-BE49-F238E27FC236}">
                <a16:creationId xmlns:a16="http://schemas.microsoft.com/office/drawing/2014/main" id="{CF9677BF-05EB-AA40-8EDF-3A59DF716822}"/>
              </a:ext>
            </a:extLst>
          </p:cNvPr>
          <p:cNvSpPr txBox="1"/>
          <p:nvPr/>
        </p:nvSpPr>
        <p:spPr>
          <a:xfrm>
            <a:off x="6669743" y="280316"/>
            <a:ext cx="938363"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11" name="TextBox 10">
            <a:extLst>
              <a:ext uri="{FF2B5EF4-FFF2-40B4-BE49-F238E27FC236}">
                <a16:creationId xmlns:a16="http://schemas.microsoft.com/office/drawing/2014/main" id="{A5E2CD67-7219-354E-8290-21783722B728}"/>
              </a:ext>
            </a:extLst>
          </p:cNvPr>
          <p:cNvSpPr txBox="1"/>
          <p:nvPr/>
        </p:nvSpPr>
        <p:spPr>
          <a:xfrm>
            <a:off x="7608106" y="0"/>
            <a:ext cx="1317083" cy="646331"/>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t>
            </a:r>
          </a:p>
          <a:p>
            <a:pPr algn="ctr"/>
            <a:r>
              <a:rPr lang="en-US" sz="1200" b="1" dirty="0"/>
              <a:t>&amp; Insight</a:t>
            </a:r>
          </a:p>
        </p:txBody>
      </p:sp>
      <p:sp>
        <p:nvSpPr>
          <p:cNvPr id="12" name="TextBox 11">
            <a:extLst>
              <a:ext uri="{FF2B5EF4-FFF2-40B4-BE49-F238E27FC236}">
                <a16:creationId xmlns:a16="http://schemas.microsoft.com/office/drawing/2014/main" id="{FE70956D-1A8D-7C43-BABA-12EEE4434ED6}"/>
              </a:ext>
            </a:extLst>
          </p:cNvPr>
          <p:cNvSpPr txBox="1"/>
          <p:nvPr/>
        </p:nvSpPr>
        <p:spPr>
          <a:xfrm>
            <a:off x="8925189" y="291691"/>
            <a:ext cx="1109701"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13" name="TextBox 12">
            <a:extLst>
              <a:ext uri="{FF2B5EF4-FFF2-40B4-BE49-F238E27FC236}">
                <a16:creationId xmlns:a16="http://schemas.microsoft.com/office/drawing/2014/main" id="{476A9416-1C03-2B44-841F-F002E9B5B0FF}"/>
              </a:ext>
            </a:extLst>
          </p:cNvPr>
          <p:cNvSpPr txBox="1"/>
          <p:nvPr/>
        </p:nvSpPr>
        <p:spPr>
          <a:xfrm>
            <a:off x="10063246" y="291691"/>
            <a:ext cx="1109701"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Tree>
    <p:extLst>
      <p:ext uri="{BB962C8B-B14F-4D97-AF65-F5344CB8AC3E}">
        <p14:creationId xmlns:p14="http://schemas.microsoft.com/office/powerpoint/2010/main" val="170548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84B3-DF07-094B-8B48-3B9515785DB0}"/>
              </a:ext>
            </a:extLst>
          </p:cNvPr>
          <p:cNvSpPr>
            <a:spLocks noGrp="1"/>
          </p:cNvSpPr>
          <p:nvPr>
            <p:ph type="title"/>
          </p:nvPr>
        </p:nvSpPr>
        <p:spPr>
          <a:xfrm>
            <a:off x="595256" y="576397"/>
            <a:ext cx="9911379" cy="1040173"/>
          </a:xfrm>
        </p:spPr>
        <p:txBody>
          <a:bodyPr/>
          <a:lstStyle/>
          <a:p>
            <a:r>
              <a:rPr lang="en-US" dirty="0"/>
              <a:t>Model Development Maturity</a:t>
            </a:r>
          </a:p>
        </p:txBody>
      </p:sp>
      <p:sp>
        <p:nvSpPr>
          <p:cNvPr id="3" name="Content Placeholder 2">
            <a:extLst>
              <a:ext uri="{FF2B5EF4-FFF2-40B4-BE49-F238E27FC236}">
                <a16:creationId xmlns:a16="http://schemas.microsoft.com/office/drawing/2014/main" id="{461D6DE1-077B-284E-93C7-C68EA0D834C1}"/>
              </a:ext>
            </a:extLst>
          </p:cNvPr>
          <p:cNvSpPr>
            <a:spLocks noGrp="1"/>
          </p:cNvSpPr>
          <p:nvPr>
            <p:ph idx="1"/>
          </p:nvPr>
        </p:nvSpPr>
        <p:spPr>
          <a:xfrm>
            <a:off x="849854" y="1616570"/>
            <a:ext cx="10058400" cy="3760891"/>
          </a:xfrm>
        </p:spPr>
        <p:txBody>
          <a:bodyPr>
            <a:noAutofit/>
          </a:bodyPr>
          <a:lstStyle/>
          <a:p>
            <a:pPr marL="0" indent="0">
              <a:buNone/>
            </a:pPr>
            <a:r>
              <a:rPr lang="en-US" sz="2400" dirty="0"/>
              <a:t>Organizational Analytics Maturity – (Table 6-2)</a:t>
            </a:r>
          </a:p>
          <a:p>
            <a:pPr marL="457200" lvl="1" indent="0">
              <a:buNone/>
            </a:pPr>
            <a:r>
              <a:rPr lang="en-US" sz="2000" dirty="0"/>
              <a:t>1 – </a:t>
            </a:r>
            <a:r>
              <a:rPr lang="en-US" sz="2000" b="1" dirty="0"/>
              <a:t>Impaired</a:t>
            </a:r>
            <a:r>
              <a:rPr lang="en-US" sz="2000" dirty="0"/>
              <a:t> – Limited Insights, Knowledge allergic</a:t>
            </a:r>
          </a:p>
          <a:p>
            <a:pPr marL="457200" lvl="1" indent="0">
              <a:buNone/>
            </a:pPr>
            <a:r>
              <a:rPr lang="en-US" sz="2000" dirty="0"/>
              <a:t>2 – </a:t>
            </a:r>
            <a:r>
              <a:rPr lang="en-US" sz="2000" b="1" dirty="0"/>
              <a:t>Localized</a:t>
            </a:r>
            <a:r>
              <a:rPr lang="en-US" sz="2000" dirty="0"/>
              <a:t> – Autonomous teams and pockets of success</a:t>
            </a:r>
          </a:p>
          <a:p>
            <a:pPr marL="457200" lvl="1" indent="0">
              <a:buNone/>
            </a:pPr>
            <a:r>
              <a:rPr lang="en-US" sz="2000" dirty="0"/>
              <a:t>3 – </a:t>
            </a:r>
            <a:r>
              <a:rPr lang="en-US" sz="2000" b="1" dirty="0"/>
              <a:t>Aspirational</a:t>
            </a:r>
            <a:r>
              <a:rPr lang="en-US" sz="2000" dirty="0"/>
              <a:t> – Coordinated and Organizationally growing</a:t>
            </a:r>
          </a:p>
          <a:p>
            <a:pPr marL="457200" lvl="1" indent="0">
              <a:buNone/>
            </a:pPr>
            <a:r>
              <a:rPr lang="en-US" sz="2000" dirty="0"/>
              <a:t>4 – </a:t>
            </a:r>
            <a:r>
              <a:rPr lang="en-US" sz="2000" b="1" dirty="0"/>
              <a:t>Analytical Company </a:t>
            </a:r>
            <a:r>
              <a:rPr lang="en-US" sz="2000" dirty="0"/>
              <a:t>– Programs, Integrated Systems, Applications and Capabilities</a:t>
            </a:r>
          </a:p>
          <a:p>
            <a:pPr marL="457200" lvl="1" indent="0">
              <a:buNone/>
            </a:pPr>
            <a:r>
              <a:rPr lang="en-US" sz="2000" dirty="0"/>
              <a:t>5 – </a:t>
            </a:r>
            <a:r>
              <a:rPr lang="en-US" sz="2000" b="1" dirty="0"/>
              <a:t>Analytical Competitor </a:t>
            </a:r>
            <a:r>
              <a:rPr lang="en-US" sz="2000" dirty="0"/>
              <a:t>– Deep Strategic Insights, Continuous Improvement</a:t>
            </a:r>
          </a:p>
          <a:p>
            <a:pPr marL="457200" lvl="1" indent="0">
              <a:buNone/>
            </a:pPr>
            <a:endParaRPr lang="en-US" sz="2000" dirty="0"/>
          </a:p>
          <a:p>
            <a:pPr marL="457200" lvl="1" indent="0">
              <a:buNone/>
            </a:pPr>
            <a:endParaRPr lang="en-US" sz="2000" dirty="0"/>
          </a:p>
          <a:p>
            <a:pPr marL="457200" lvl="1" indent="0">
              <a:buNone/>
            </a:pPr>
            <a:r>
              <a:rPr lang="en-US" sz="2000" dirty="0"/>
              <a:t>Ref: ”Competing on Analytics”, Thomas Davenport, Jeanne Harris 2007</a:t>
            </a:r>
          </a:p>
        </p:txBody>
      </p:sp>
    </p:spTree>
    <p:extLst>
      <p:ext uri="{BB962C8B-B14F-4D97-AF65-F5344CB8AC3E}">
        <p14:creationId xmlns:p14="http://schemas.microsoft.com/office/powerpoint/2010/main" val="1433234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B290-0F70-344A-8EBC-5B7E8398998F}"/>
              </a:ext>
            </a:extLst>
          </p:cNvPr>
          <p:cNvSpPr>
            <a:spLocks noGrp="1"/>
          </p:cNvSpPr>
          <p:nvPr>
            <p:ph type="ctrTitle"/>
          </p:nvPr>
        </p:nvSpPr>
        <p:spPr/>
        <p:txBody>
          <a:bodyPr/>
          <a:lstStyle/>
          <a:p>
            <a:r>
              <a:rPr lang="en-US" dirty="0"/>
              <a:t>Insight to Action</a:t>
            </a:r>
          </a:p>
        </p:txBody>
      </p:sp>
      <p:sp>
        <p:nvSpPr>
          <p:cNvPr id="3" name="Subtitle 2">
            <a:extLst>
              <a:ext uri="{FF2B5EF4-FFF2-40B4-BE49-F238E27FC236}">
                <a16:creationId xmlns:a16="http://schemas.microsoft.com/office/drawing/2014/main" id="{C529111A-8903-9444-A550-EBD294973CA1}"/>
              </a:ext>
            </a:extLst>
          </p:cNvPr>
          <p:cNvSpPr>
            <a:spLocks noGrp="1"/>
          </p:cNvSpPr>
          <p:nvPr>
            <p:ph type="subTitle" idx="1"/>
          </p:nvPr>
        </p:nvSpPr>
        <p:spPr/>
        <p:txBody>
          <a:bodyPr/>
          <a:lstStyle/>
          <a:p>
            <a:r>
              <a:rPr lang="en-US" dirty="0"/>
              <a:t>Section 4</a:t>
            </a:r>
          </a:p>
        </p:txBody>
      </p:sp>
      <p:sp>
        <p:nvSpPr>
          <p:cNvPr id="4" name="Slide Number Placeholder 3">
            <a:extLst>
              <a:ext uri="{FF2B5EF4-FFF2-40B4-BE49-F238E27FC236}">
                <a16:creationId xmlns:a16="http://schemas.microsoft.com/office/drawing/2014/main" id="{4B70B9B7-0D10-7A4F-B6F4-B54249FBCB09}"/>
              </a:ext>
            </a:extLst>
          </p:cNvPr>
          <p:cNvSpPr>
            <a:spLocks noGrp="1"/>
          </p:cNvSpPr>
          <p:nvPr>
            <p:ph type="sldNum" idx="12"/>
          </p:nvPr>
        </p:nvSpPr>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1164905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9BD5-27E6-D54C-A91A-0556B3D6BD80}"/>
              </a:ext>
            </a:extLst>
          </p:cNvPr>
          <p:cNvSpPr>
            <a:spLocks noGrp="1"/>
          </p:cNvSpPr>
          <p:nvPr>
            <p:ph type="title"/>
          </p:nvPr>
        </p:nvSpPr>
        <p:spPr>
          <a:xfrm>
            <a:off x="685703" y="484094"/>
            <a:ext cx="10515600" cy="1257851"/>
          </a:xfrm>
        </p:spPr>
        <p:txBody>
          <a:bodyPr/>
          <a:lstStyle/>
          <a:p>
            <a:r>
              <a:rPr lang="en-US" dirty="0"/>
              <a:t>Insight to Action (Action Orientation)</a:t>
            </a:r>
          </a:p>
        </p:txBody>
      </p:sp>
      <p:graphicFrame>
        <p:nvGraphicFramePr>
          <p:cNvPr id="4" name="Content Placeholder 3">
            <a:extLst>
              <a:ext uri="{FF2B5EF4-FFF2-40B4-BE49-F238E27FC236}">
                <a16:creationId xmlns:a16="http://schemas.microsoft.com/office/drawing/2014/main" id="{BD9F9151-DC54-C049-8319-0E8EB55B2865}"/>
              </a:ext>
            </a:extLst>
          </p:cNvPr>
          <p:cNvGraphicFramePr>
            <a:graphicFrameLocks noGrp="1"/>
          </p:cNvGraphicFramePr>
          <p:nvPr>
            <p:ph idx="1"/>
            <p:extLst>
              <p:ext uri="{D42A27DB-BD31-4B8C-83A1-F6EECF244321}">
                <p14:modId xmlns:p14="http://schemas.microsoft.com/office/powerpoint/2010/main" val="2012502315"/>
              </p:ext>
            </p:extLst>
          </p:nvPr>
        </p:nvGraphicFramePr>
        <p:xfrm>
          <a:off x="1007633" y="1774340"/>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5A1F46C6-39EC-1A47-A462-12D561E3A446}"/>
              </a:ext>
            </a:extLst>
          </p:cNvPr>
          <p:cNvSpPr txBox="1"/>
          <p:nvPr/>
        </p:nvSpPr>
        <p:spPr>
          <a:xfrm>
            <a:off x="5237029" y="280316"/>
            <a:ext cx="1412949"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10" name="TextBox 9">
            <a:extLst>
              <a:ext uri="{FF2B5EF4-FFF2-40B4-BE49-F238E27FC236}">
                <a16:creationId xmlns:a16="http://schemas.microsoft.com/office/drawing/2014/main" id="{A8969313-F14B-4640-BF56-390FBACC81EB}"/>
              </a:ext>
            </a:extLst>
          </p:cNvPr>
          <p:cNvSpPr txBox="1"/>
          <p:nvPr/>
        </p:nvSpPr>
        <p:spPr>
          <a:xfrm>
            <a:off x="6669743" y="280316"/>
            <a:ext cx="938363"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11" name="TextBox 10">
            <a:extLst>
              <a:ext uri="{FF2B5EF4-FFF2-40B4-BE49-F238E27FC236}">
                <a16:creationId xmlns:a16="http://schemas.microsoft.com/office/drawing/2014/main" id="{BC82E6CF-46E0-FB4C-9E7E-26D74BBC82D4}"/>
              </a:ext>
            </a:extLst>
          </p:cNvPr>
          <p:cNvSpPr txBox="1"/>
          <p:nvPr/>
        </p:nvSpPr>
        <p:spPr>
          <a:xfrm>
            <a:off x="7608106" y="285076"/>
            <a:ext cx="1349542" cy="646331"/>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12" name="TextBox 11">
            <a:extLst>
              <a:ext uri="{FF2B5EF4-FFF2-40B4-BE49-F238E27FC236}">
                <a16:creationId xmlns:a16="http://schemas.microsoft.com/office/drawing/2014/main" id="{17B8ACAF-85E6-F540-A42C-15773F1982C4}"/>
              </a:ext>
            </a:extLst>
          </p:cNvPr>
          <p:cNvSpPr txBox="1"/>
          <p:nvPr/>
        </p:nvSpPr>
        <p:spPr>
          <a:xfrm>
            <a:off x="8957648" y="146576"/>
            <a:ext cx="1109701"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13" name="TextBox 12">
            <a:extLst>
              <a:ext uri="{FF2B5EF4-FFF2-40B4-BE49-F238E27FC236}">
                <a16:creationId xmlns:a16="http://schemas.microsoft.com/office/drawing/2014/main" id="{88512F94-E571-C240-AAB7-01309958774C}"/>
              </a:ext>
            </a:extLst>
          </p:cNvPr>
          <p:cNvSpPr txBox="1"/>
          <p:nvPr/>
        </p:nvSpPr>
        <p:spPr>
          <a:xfrm>
            <a:off x="10067349" y="280316"/>
            <a:ext cx="1109701"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Tree>
    <p:extLst>
      <p:ext uri="{BB962C8B-B14F-4D97-AF65-F5344CB8AC3E}">
        <p14:creationId xmlns:p14="http://schemas.microsoft.com/office/powerpoint/2010/main" val="1104974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fld id="{256CE055-ECFD-9048-9FD8-7E2D8656A4F7}" type="slidenum">
              <a:rPr lang="en-US" smtClean="0"/>
              <a:t>2</a:t>
            </a:fld>
            <a:endParaRPr lang="en-US" dirty="0"/>
          </a:p>
        </p:txBody>
      </p:sp>
      <p:sp>
        <p:nvSpPr>
          <p:cNvPr id="5" name="TextBox 4">
            <a:extLst>
              <a:ext uri="{FF2B5EF4-FFF2-40B4-BE49-F238E27FC236}">
                <a16:creationId xmlns:a16="http://schemas.microsoft.com/office/drawing/2014/main" id="{B1341986-BD79-A647-BE10-791DFFC97223}"/>
              </a:ext>
            </a:extLst>
          </p:cNvPr>
          <p:cNvSpPr txBox="1"/>
          <p:nvPr/>
        </p:nvSpPr>
        <p:spPr>
          <a:xfrm>
            <a:off x="1246995" y="2551122"/>
            <a:ext cx="2188936" cy="1200329"/>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2400" b="1" dirty="0">
                <a:solidFill>
                  <a:schemeClr val="tx1">
                    <a:lumMod val="75000"/>
                    <a:lumOff val="25000"/>
                  </a:schemeClr>
                </a:solidFill>
              </a:rPr>
              <a:t>The Business Problem &amp; Value</a:t>
            </a:r>
          </a:p>
        </p:txBody>
      </p:sp>
      <p:sp>
        <p:nvSpPr>
          <p:cNvPr id="6" name="TextBox 5">
            <a:extLst>
              <a:ext uri="{FF2B5EF4-FFF2-40B4-BE49-F238E27FC236}">
                <a16:creationId xmlns:a16="http://schemas.microsoft.com/office/drawing/2014/main" id="{251D9D55-41E5-3F40-90D8-56A62BAA7582}"/>
              </a:ext>
            </a:extLst>
          </p:cNvPr>
          <p:cNvSpPr txBox="1"/>
          <p:nvPr/>
        </p:nvSpPr>
        <p:spPr>
          <a:xfrm>
            <a:off x="3539586" y="2735787"/>
            <a:ext cx="1544956" cy="830997"/>
          </a:xfrm>
          <a:prstGeom prst="rect">
            <a:avLst/>
          </a:prstGeom>
          <a:solidFill>
            <a:schemeClr val="bg1">
              <a:lumMod val="95000"/>
            </a:schemeClr>
          </a:solidFill>
          <a:ln>
            <a:solidFill>
              <a:schemeClr val="tx1"/>
            </a:solidFill>
          </a:ln>
        </p:spPr>
        <p:txBody>
          <a:bodyPr wrap="square" rtlCol="0">
            <a:spAutoFit/>
          </a:bodyPr>
          <a:lstStyle/>
          <a:p>
            <a:pPr algn="ctr"/>
            <a:r>
              <a:rPr lang="en-US" sz="2400" b="1" dirty="0">
                <a:solidFill>
                  <a:schemeClr val="tx1">
                    <a:lumMod val="75000"/>
                    <a:lumOff val="25000"/>
                  </a:schemeClr>
                </a:solidFill>
              </a:rPr>
              <a:t>Data Universe</a:t>
            </a:r>
          </a:p>
        </p:txBody>
      </p:sp>
      <p:sp>
        <p:nvSpPr>
          <p:cNvPr id="7" name="TextBox 6">
            <a:extLst>
              <a:ext uri="{FF2B5EF4-FFF2-40B4-BE49-F238E27FC236}">
                <a16:creationId xmlns:a16="http://schemas.microsoft.com/office/drawing/2014/main" id="{A5856FFC-1131-734C-B3B9-CB2E5687C4CD}"/>
              </a:ext>
            </a:extLst>
          </p:cNvPr>
          <p:cNvSpPr txBox="1"/>
          <p:nvPr/>
        </p:nvSpPr>
        <p:spPr>
          <a:xfrm>
            <a:off x="5188197" y="2524646"/>
            <a:ext cx="2307524" cy="1200329"/>
          </a:xfrm>
          <a:prstGeom prst="rect">
            <a:avLst/>
          </a:prstGeom>
          <a:solidFill>
            <a:schemeClr val="bg1">
              <a:lumMod val="65000"/>
            </a:schemeClr>
          </a:solidFill>
          <a:ln>
            <a:solidFill>
              <a:schemeClr val="tx1"/>
            </a:solidFill>
          </a:ln>
        </p:spPr>
        <p:txBody>
          <a:bodyPr wrap="square" rtlCol="0">
            <a:spAutoFit/>
          </a:bodyPr>
          <a:lstStyle/>
          <a:p>
            <a:pPr algn="ctr"/>
            <a:r>
              <a:rPr lang="en-US" sz="2400" b="1" dirty="0"/>
              <a:t>Model Development &amp; Insight</a:t>
            </a:r>
          </a:p>
        </p:txBody>
      </p:sp>
      <p:sp>
        <p:nvSpPr>
          <p:cNvPr id="8" name="TextBox 7">
            <a:extLst>
              <a:ext uri="{FF2B5EF4-FFF2-40B4-BE49-F238E27FC236}">
                <a16:creationId xmlns:a16="http://schemas.microsoft.com/office/drawing/2014/main" id="{84DCF697-26B3-224D-8B6E-0EE8C611B8F2}"/>
              </a:ext>
            </a:extLst>
          </p:cNvPr>
          <p:cNvSpPr txBox="1"/>
          <p:nvPr/>
        </p:nvSpPr>
        <p:spPr>
          <a:xfrm>
            <a:off x="7663098" y="2709311"/>
            <a:ext cx="1719145" cy="830997"/>
          </a:xfrm>
          <a:prstGeom prst="rect">
            <a:avLst/>
          </a:prstGeom>
          <a:solidFill>
            <a:srgbClr val="A10000">
              <a:alpha val="69804"/>
            </a:srgbClr>
          </a:solidFill>
          <a:ln>
            <a:solidFill>
              <a:schemeClr val="tx1"/>
            </a:solidFill>
          </a:ln>
        </p:spPr>
        <p:txBody>
          <a:bodyPr wrap="square" rtlCol="0">
            <a:spAutoFit/>
          </a:bodyPr>
          <a:lstStyle/>
          <a:p>
            <a:pPr algn="ctr"/>
            <a:r>
              <a:rPr lang="en-US" sz="2400" b="1" dirty="0">
                <a:solidFill>
                  <a:schemeClr val="bg1"/>
                </a:solidFill>
              </a:rPr>
              <a:t>Insight to Action</a:t>
            </a:r>
          </a:p>
        </p:txBody>
      </p:sp>
      <p:sp>
        <p:nvSpPr>
          <p:cNvPr id="9" name="TextBox 8">
            <a:extLst>
              <a:ext uri="{FF2B5EF4-FFF2-40B4-BE49-F238E27FC236}">
                <a16:creationId xmlns:a16="http://schemas.microsoft.com/office/drawing/2014/main" id="{AB826D15-D7A8-B94E-AE07-D10F3FD0B93D}"/>
              </a:ext>
            </a:extLst>
          </p:cNvPr>
          <p:cNvSpPr txBox="1"/>
          <p:nvPr/>
        </p:nvSpPr>
        <p:spPr>
          <a:xfrm>
            <a:off x="9634654" y="2717034"/>
            <a:ext cx="1719145" cy="830997"/>
          </a:xfrm>
          <a:prstGeom prst="rect">
            <a:avLst/>
          </a:prstGeom>
          <a:solidFill>
            <a:srgbClr val="800000"/>
          </a:solidFill>
          <a:ln>
            <a:solidFill>
              <a:schemeClr val="tx1"/>
            </a:solidFill>
          </a:ln>
        </p:spPr>
        <p:txBody>
          <a:bodyPr wrap="square" rtlCol="0">
            <a:spAutoFit/>
          </a:bodyPr>
          <a:lstStyle/>
          <a:p>
            <a:pPr algn="ctr"/>
            <a:r>
              <a:rPr lang="en-US" sz="2400" b="1" dirty="0">
                <a:solidFill>
                  <a:schemeClr val="bg1"/>
                </a:solidFill>
              </a:rPr>
              <a:t>Adopt &amp; Implement</a:t>
            </a:r>
          </a:p>
        </p:txBody>
      </p:sp>
    </p:spTree>
    <p:extLst>
      <p:ext uri="{BB962C8B-B14F-4D97-AF65-F5344CB8AC3E}">
        <p14:creationId xmlns:p14="http://schemas.microsoft.com/office/powerpoint/2010/main" val="4024490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9BD5-27E6-D54C-A91A-0556B3D6BD80}"/>
              </a:ext>
            </a:extLst>
          </p:cNvPr>
          <p:cNvSpPr>
            <a:spLocks noGrp="1"/>
          </p:cNvSpPr>
          <p:nvPr>
            <p:ph type="title"/>
          </p:nvPr>
        </p:nvSpPr>
        <p:spPr>
          <a:xfrm>
            <a:off x="838199" y="470320"/>
            <a:ext cx="10515600" cy="1325563"/>
          </a:xfrm>
        </p:spPr>
        <p:txBody>
          <a:bodyPr/>
          <a:lstStyle/>
          <a:p>
            <a:r>
              <a:rPr lang="en-US" dirty="0"/>
              <a:t>Insight to Action (Action Orientation)</a:t>
            </a:r>
          </a:p>
        </p:txBody>
      </p:sp>
      <p:graphicFrame>
        <p:nvGraphicFramePr>
          <p:cNvPr id="4" name="Content Placeholder 3">
            <a:extLst>
              <a:ext uri="{FF2B5EF4-FFF2-40B4-BE49-F238E27FC236}">
                <a16:creationId xmlns:a16="http://schemas.microsoft.com/office/drawing/2014/main" id="{24BE2195-C7B8-3A4B-BC44-61648D62F7B2}"/>
              </a:ext>
            </a:extLst>
          </p:cNvPr>
          <p:cNvGraphicFramePr>
            <a:graphicFrameLocks noGrp="1"/>
          </p:cNvGraphicFramePr>
          <p:nvPr>
            <p:ph idx="1"/>
            <p:extLst>
              <p:ext uri="{D42A27DB-BD31-4B8C-83A1-F6EECF244321}">
                <p14:modId xmlns:p14="http://schemas.microsoft.com/office/powerpoint/2010/main" val="2755465890"/>
              </p:ext>
            </p:extLst>
          </p:nvPr>
        </p:nvGraphicFramePr>
        <p:xfrm>
          <a:off x="838199" y="1785471"/>
          <a:ext cx="11008539"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5A1F46C6-39EC-1A47-A462-12D561E3A446}"/>
              </a:ext>
            </a:extLst>
          </p:cNvPr>
          <p:cNvSpPr txBox="1"/>
          <p:nvPr/>
        </p:nvSpPr>
        <p:spPr>
          <a:xfrm>
            <a:off x="5237029" y="280316"/>
            <a:ext cx="1412949"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10" name="TextBox 9">
            <a:extLst>
              <a:ext uri="{FF2B5EF4-FFF2-40B4-BE49-F238E27FC236}">
                <a16:creationId xmlns:a16="http://schemas.microsoft.com/office/drawing/2014/main" id="{A8969313-F14B-4640-BF56-390FBACC81EB}"/>
              </a:ext>
            </a:extLst>
          </p:cNvPr>
          <p:cNvSpPr txBox="1"/>
          <p:nvPr/>
        </p:nvSpPr>
        <p:spPr>
          <a:xfrm>
            <a:off x="6669743" y="280316"/>
            <a:ext cx="938363"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11" name="TextBox 10">
            <a:extLst>
              <a:ext uri="{FF2B5EF4-FFF2-40B4-BE49-F238E27FC236}">
                <a16:creationId xmlns:a16="http://schemas.microsoft.com/office/drawing/2014/main" id="{BC82E6CF-46E0-FB4C-9E7E-26D74BBC82D4}"/>
              </a:ext>
            </a:extLst>
          </p:cNvPr>
          <p:cNvSpPr txBox="1"/>
          <p:nvPr/>
        </p:nvSpPr>
        <p:spPr>
          <a:xfrm>
            <a:off x="7640566" y="280316"/>
            <a:ext cx="1180706" cy="646331"/>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12" name="TextBox 11">
            <a:extLst>
              <a:ext uri="{FF2B5EF4-FFF2-40B4-BE49-F238E27FC236}">
                <a16:creationId xmlns:a16="http://schemas.microsoft.com/office/drawing/2014/main" id="{17B8ACAF-85E6-F540-A42C-15773F1982C4}"/>
              </a:ext>
            </a:extLst>
          </p:cNvPr>
          <p:cNvSpPr txBox="1"/>
          <p:nvPr/>
        </p:nvSpPr>
        <p:spPr>
          <a:xfrm>
            <a:off x="8821272" y="144486"/>
            <a:ext cx="1109701"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13" name="TextBox 12">
            <a:extLst>
              <a:ext uri="{FF2B5EF4-FFF2-40B4-BE49-F238E27FC236}">
                <a16:creationId xmlns:a16="http://schemas.microsoft.com/office/drawing/2014/main" id="{88512F94-E571-C240-AAB7-01309958774C}"/>
              </a:ext>
            </a:extLst>
          </p:cNvPr>
          <p:cNvSpPr txBox="1"/>
          <p:nvPr/>
        </p:nvSpPr>
        <p:spPr>
          <a:xfrm>
            <a:off x="9935717" y="304734"/>
            <a:ext cx="1109701"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Tree>
    <p:extLst>
      <p:ext uri="{BB962C8B-B14F-4D97-AF65-F5344CB8AC3E}">
        <p14:creationId xmlns:p14="http://schemas.microsoft.com/office/powerpoint/2010/main" val="125896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84B3-DF07-094B-8B48-3B9515785DB0}"/>
              </a:ext>
            </a:extLst>
          </p:cNvPr>
          <p:cNvSpPr>
            <a:spLocks noGrp="1"/>
          </p:cNvSpPr>
          <p:nvPr>
            <p:ph type="title"/>
          </p:nvPr>
        </p:nvSpPr>
        <p:spPr>
          <a:xfrm>
            <a:off x="573222" y="273892"/>
            <a:ext cx="9911379" cy="1040173"/>
          </a:xfrm>
        </p:spPr>
        <p:txBody>
          <a:bodyPr/>
          <a:lstStyle/>
          <a:p>
            <a:r>
              <a:rPr lang="en-US" dirty="0"/>
              <a:t>Insight to Action Business Case</a:t>
            </a:r>
          </a:p>
        </p:txBody>
      </p:sp>
      <p:sp>
        <p:nvSpPr>
          <p:cNvPr id="3" name="Content Placeholder 2">
            <a:extLst>
              <a:ext uri="{FF2B5EF4-FFF2-40B4-BE49-F238E27FC236}">
                <a16:creationId xmlns:a16="http://schemas.microsoft.com/office/drawing/2014/main" id="{461D6DE1-077B-284E-93C7-C68EA0D834C1}"/>
              </a:ext>
            </a:extLst>
          </p:cNvPr>
          <p:cNvSpPr>
            <a:spLocks noGrp="1"/>
          </p:cNvSpPr>
          <p:nvPr>
            <p:ph idx="1"/>
          </p:nvPr>
        </p:nvSpPr>
        <p:spPr>
          <a:xfrm>
            <a:off x="350685" y="1548554"/>
            <a:ext cx="2913625" cy="3760891"/>
          </a:xfrm>
        </p:spPr>
        <p:txBody>
          <a:bodyPr>
            <a:normAutofit lnSpcReduction="10000"/>
          </a:bodyPr>
          <a:lstStyle/>
          <a:p>
            <a:pPr marL="0" indent="0">
              <a:buNone/>
            </a:pPr>
            <a:r>
              <a:rPr lang="en-US" sz="2400" b="1" dirty="0"/>
              <a:t>Example:</a:t>
            </a:r>
          </a:p>
          <a:p>
            <a:pPr marL="0" indent="0">
              <a:buNone/>
            </a:pPr>
            <a:r>
              <a:rPr lang="en-US" sz="2400" b="1" dirty="0"/>
              <a:t>Template from a $5B media company, mature in evaluating investments for new digital products and implementing analytic systems.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1E85AC59-23B7-734C-9343-C8AAEAA9359C}"/>
              </a:ext>
            </a:extLst>
          </p:cNvPr>
          <p:cNvPicPr>
            <a:picLocks noChangeAspect="1"/>
          </p:cNvPicPr>
          <p:nvPr/>
        </p:nvPicPr>
        <p:blipFill>
          <a:blip r:embed="rId2"/>
          <a:stretch>
            <a:fillRect/>
          </a:stretch>
        </p:blipFill>
        <p:spPr>
          <a:xfrm>
            <a:off x="3425847" y="1314066"/>
            <a:ext cx="8779666" cy="4692288"/>
          </a:xfrm>
          <a:prstGeom prst="rect">
            <a:avLst/>
          </a:prstGeom>
        </p:spPr>
      </p:pic>
    </p:spTree>
    <p:extLst>
      <p:ext uri="{BB962C8B-B14F-4D97-AF65-F5344CB8AC3E}">
        <p14:creationId xmlns:p14="http://schemas.microsoft.com/office/powerpoint/2010/main" val="624471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B290-0F70-344A-8EBC-5B7E8398998F}"/>
              </a:ext>
            </a:extLst>
          </p:cNvPr>
          <p:cNvSpPr>
            <a:spLocks noGrp="1"/>
          </p:cNvSpPr>
          <p:nvPr>
            <p:ph type="ctrTitle"/>
          </p:nvPr>
        </p:nvSpPr>
        <p:spPr/>
        <p:txBody>
          <a:bodyPr/>
          <a:lstStyle/>
          <a:p>
            <a:r>
              <a:rPr lang="en-US" dirty="0"/>
              <a:t>Adopt and Implement</a:t>
            </a:r>
          </a:p>
        </p:txBody>
      </p:sp>
      <p:sp>
        <p:nvSpPr>
          <p:cNvPr id="3" name="Subtitle 2">
            <a:extLst>
              <a:ext uri="{FF2B5EF4-FFF2-40B4-BE49-F238E27FC236}">
                <a16:creationId xmlns:a16="http://schemas.microsoft.com/office/drawing/2014/main" id="{C529111A-8903-9444-A550-EBD294973CA1}"/>
              </a:ext>
            </a:extLst>
          </p:cNvPr>
          <p:cNvSpPr>
            <a:spLocks noGrp="1"/>
          </p:cNvSpPr>
          <p:nvPr>
            <p:ph type="subTitle" idx="1"/>
          </p:nvPr>
        </p:nvSpPr>
        <p:spPr/>
        <p:txBody>
          <a:bodyPr/>
          <a:lstStyle/>
          <a:p>
            <a:r>
              <a:rPr lang="en-US" dirty="0"/>
              <a:t>Section 5</a:t>
            </a:r>
          </a:p>
        </p:txBody>
      </p:sp>
      <p:sp>
        <p:nvSpPr>
          <p:cNvPr id="4" name="Slide Number Placeholder 3">
            <a:extLst>
              <a:ext uri="{FF2B5EF4-FFF2-40B4-BE49-F238E27FC236}">
                <a16:creationId xmlns:a16="http://schemas.microsoft.com/office/drawing/2014/main" id="{4B70B9B7-0D10-7A4F-B6F4-B54249FBCB09}"/>
              </a:ext>
            </a:extLst>
          </p:cNvPr>
          <p:cNvSpPr>
            <a:spLocks noGrp="1"/>
          </p:cNvSpPr>
          <p:nvPr>
            <p:ph type="sldNum" idx="12"/>
          </p:nvPr>
        </p:nvSpPr>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187985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9BD5-27E6-D54C-A91A-0556B3D6BD80}"/>
              </a:ext>
            </a:extLst>
          </p:cNvPr>
          <p:cNvSpPr>
            <a:spLocks noGrp="1"/>
          </p:cNvSpPr>
          <p:nvPr>
            <p:ph type="title"/>
          </p:nvPr>
        </p:nvSpPr>
        <p:spPr>
          <a:xfrm>
            <a:off x="838200" y="402761"/>
            <a:ext cx="10515600" cy="1325563"/>
          </a:xfrm>
        </p:spPr>
        <p:txBody>
          <a:bodyPr/>
          <a:lstStyle/>
          <a:p>
            <a:r>
              <a:rPr lang="en-US" dirty="0"/>
              <a:t>Adoption and Implementation</a:t>
            </a:r>
          </a:p>
        </p:txBody>
      </p:sp>
      <p:sp>
        <p:nvSpPr>
          <p:cNvPr id="3" name="Content Placeholder 2">
            <a:extLst>
              <a:ext uri="{FF2B5EF4-FFF2-40B4-BE49-F238E27FC236}">
                <a16:creationId xmlns:a16="http://schemas.microsoft.com/office/drawing/2014/main" id="{5FF7AA1A-C228-3446-AD3A-F6B2B98FF8E7}"/>
              </a:ext>
            </a:extLst>
          </p:cNvPr>
          <p:cNvSpPr>
            <a:spLocks noGrp="1"/>
          </p:cNvSpPr>
          <p:nvPr>
            <p:ph idx="1"/>
          </p:nvPr>
        </p:nvSpPr>
        <p:spPr/>
        <p:txBody>
          <a:bodyPr>
            <a:noAutofit/>
          </a:bodyPr>
          <a:lstStyle/>
          <a:p>
            <a:pPr lvl="1"/>
            <a:r>
              <a:rPr lang="en-US" sz="2400" dirty="0"/>
              <a:t>To fully implement a new AI system it takes more than a model build, case for change and a decision by the client – often this is just the beginning. </a:t>
            </a:r>
          </a:p>
          <a:p>
            <a:pPr lvl="1"/>
            <a:r>
              <a:rPr lang="en-US" sz="2400" dirty="0"/>
              <a:t>Implementation of the new system requires focus and effort to realize the full economic potential. </a:t>
            </a:r>
          </a:p>
          <a:p>
            <a:pPr lvl="1"/>
            <a:r>
              <a:rPr lang="en-US" sz="2400" dirty="0"/>
              <a:t>Including:</a:t>
            </a:r>
          </a:p>
          <a:p>
            <a:pPr lvl="2"/>
            <a:r>
              <a:rPr lang="en-US" sz="2000" b="1" dirty="0"/>
              <a:t>workflow changes, support from management</a:t>
            </a:r>
          </a:p>
          <a:p>
            <a:pPr lvl="3"/>
            <a:r>
              <a:rPr lang="en-US" sz="2000" b="1" dirty="0"/>
              <a:t>data and system integrations, changes to incentive systems including pricing, compensation, bonuses and promotions</a:t>
            </a:r>
          </a:p>
          <a:p>
            <a:pPr lvl="4"/>
            <a:r>
              <a:rPr lang="en-US" sz="2000" b="1" dirty="0"/>
              <a:t>adoption by front-line workers, customer communications, marketing, … and more…</a:t>
            </a:r>
          </a:p>
        </p:txBody>
      </p:sp>
      <p:sp>
        <p:nvSpPr>
          <p:cNvPr id="9" name="TextBox 8">
            <a:extLst>
              <a:ext uri="{FF2B5EF4-FFF2-40B4-BE49-F238E27FC236}">
                <a16:creationId xmlns:a16="http://schemas.microsoft.com/office/drawing/2014/main" id="{91CB4139-DC37-F24D-B4D7-0A7F51CB909A}"/>
              </a:ext>
            </a:extLst>
          </p:cNvPr>
          <p:cNvSpPr txBox="1"/>
          <p:nvPr/>
        </p:nvSpPr>
        <p:spPr>
          <a:xfrm>
            <a:off x="5048254" y="280315"/>
            <a:ext cx="1412949"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10" name="TextBox 9">
            <a:extLst>
              <a:ext uri="{FF2B5EF4-FFF2-40B4-BE49-F238E27FC236}">
                <a16:creationId xmlns:a16="http://schemas.microsoft.com/office/drawing/2014/main" id="{C540232A-5CCC-3243-BCD2-C22FA2DB812F}"/>
              </a:ext>
            </a:extLst>
          </p:cNvPr>
          <p:cNvSpPr txBox="1"/>
          <p:nvPr/>
        </p:nvSpPr>
        <p:spPr>
          <a:xfrm>
            <a:off x="6461203" y="280314"/>
            <a:ext cx="938363"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11" name="TextBox 10">
            <a:extLst>
              <a:ext uri="{FF2B5EF4-FFF2-40B4-BE49-F238E27FC236}">
                <a16:creationId xmlns:a16="http://schemas.microsoft.com/office/drawing/2014/main" id="{FB1A5C30-5344-1C4F-BB41-E6D766C02481}"/>
              </a:ext>
            </a:extLst>
          </p:cNvPr>
          <p:cNvSpPr txBox="1"/>
          <p:nvPr/>
        </p:nvSpPr>
        <p:spPr>
          <a:xfrm>
            <a:off x="7399566" y="280316"/>
            <a:ext cx="1788425" cy="461665"/>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12" name="TextBox 11">
            <a:extLst>
              <a:ext uri="{FF2B5EF4-FFF2-40B4-BE49-F238E27FC236}">
                <a16:creationId xmlns:a16="http://schemas.microsoft.com/office/drawing/2014/main" id="{EF8C0FC1-639A-ED42-B3B3-656299A34318}"/>
              </a:ext>
            </a:extLst>
          </p:cNvPr>
          <p:cNvSpPr txBox="1"/>
          <p:nvPr/>
        </p:nvSpPr>
        <p:spPr>
          <a:xfrm>
            <a:off x="9187991" y="280314"/>
            <a:ext cx="1109701"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13" name="TextBox 12">
            <a:extLst>
              <a:ext uri="{FF2B5EF4-FFF2-40B4-BE49-F238E27FC236}">
                <a16:creationId xmlns:a16="http://schemas.microsoft.com/office/drawing/2014/main" id="{E056C665-0C20-4B49-910B-DE8D71A95215}"/>
              </a:ext>
            </a:extLst>
          </p:cNvPr>
          <p:cNvSpPr txBox="1"/>
          <p:nvPr/>
        </p:nvSpPr>
        <p:spPr>
          <a:xfrm>
            <a:off x="10297692" y="49481"/>
            <a:ext cx="1109701"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Tree>
    <p:extLst>
      <p:ext uri="{BB962C8B-B14F-4D97-AF65-F5344CB8AC3E}">
        <p14:creationId xmlns:p14="http://schemas.microsoft.com/office/powerpoint/2010/main" val="850279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9BD5-27E6-D54C-A91A-0556B3D6BD80}"/>
              </a:ext>
            </a:extLst>
          </p:cNvPr>
          <p:cNvSpPr>
            <a:spLocks noGrp="1"/>
          </p:cNvSpPr>
          <p:nvPr>
            <p:ph type="title"/>
          </p:nvPr>
        </p:nvSpPr>
        <p:spPr>
          <a:xfrm>
            <a:off x="786544" y="430435"/>
            <a:ext cx="10515600" cy="1325563"/>
          </a:xfrm>
        </p:spPr>
        <p:txBody>
          <a:bodyPr/>
          <a:lstStyle/>
          <a:p>
            <a:r>
              <a:rPr lang="en-US" dirty="0"/>
              <a:t>Adoption and Implementation</a:t>
            </a:r>
          </a:p>
        </p:txBody>
      </p:sp>
      <p:graphicFrame>
        <p:nvGraphicFramePr>
          <p:cNvPr id="4" name="Content Placeholder 3">
            <a:extLst>
              <a:ext uri="{FF2B5EF4-FFF2-40B4-BE49-F238E27FC236}">
                <a16:creationId xmlns:a16="http://schemas.microsoft.com/office/drawing/2014/main" id="{9587B644-1A88-E94B-9D47-A8621BFE5E37}"/>
              </a:ext>
            </a:extLst>
          </p:cNvPr>
          <p:cNvGraphicFramePr>
            <a:graphicFrameLocks noGrp="1"/>
          </p:cNvGraphicFramePr>
          <p:nvPr>
            <p:ph idx="1"/>
            <p:extLst>
              <p:ext uri="{D42A27DB-BD31-4B8C-83A1-F6EECF244321}">
                <p14:modId xmlns:p14="http://schemas.microsoft.com/office/powerpoint/2010/main" val="1085145030"/>
              </p:ext>
            </p:extLst>
          </p:nvPr>
        </p:nvGraphicFramePr>
        <p:xfrm>
          <a:off x="829138" y="1663324"/>
          <a:ext cx="10717283" cy="4026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91CB4139-DC37-F24D-B4D7-0A7F51CB909A}"/>
              </a:ext>
            </a:extLst>
          </p:cNvPr>
          <p:cNvSpPr txBox="1"/>
          <p:nvPr/>
        </p:nvSpPr>
        <p:spPr>
          <a:xfrm>
            <a:off x="5237029" y="280316"/>
            <a:ext cx="1412949"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10" name="TextBox 9">
            <a:extLst>
              <a:ext uri="{FF2B5EF4-FFF2-40B4-BE49-F238E27FC236}">
                <a16:creationId xmlns:a16="http://schemas.microsoft.com/office/drawing/2014/main" id="{C540232A-5CCC-3243-BCD2-C22FA2DB812F}"/>
              </a:ext>
            </a:extLst>
          </p:cNvPr>
          <p:cNvSpPr txBox="1"/>
          <p:nvPr/>
        </p:nvSpPr>
        <p:spPr>
          <a:xfrm>
            <a:off x="6669743" y="280316"/>
            <a:ext cx="938363"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11" name="TextBox 10">
            <a:extLst>
              <a:ext uri="{FF2B5EF4-FFF2-40B4-BE49-F238E27FC236}">
                <a16:creationId xmlns:a16="http://schemas.microsoft.com/office/drawing/2014/main" id="{FB1A5C30-5344-1C4F-BB41-E6D766C02481}"/>
              </a:ext>
            </a:extLst>
          </p:cNvPr>
          <p:cNvSpPr txBox="1"/>
          <p:nvPr/>
        </p:nvSpPr>
        <p:spPr>
          <a:xfrm>
            <a:off x="7640565" y="280316"/>
            <a:ext cx="1686454" cy="461665"/>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12" name="TextBox 11">
            <a:extLst>
              <a:ext uri="{FF2B5EF4-FFF2-40B4-BE49-F238E27FC236}">
                <a16:creationId xmlns:a16="http://schemas.microsoft.com/office/drawing/2014/main" id="{EF8C0FC1-639A-ED42-B3B3-656299A34318}"/>
              </a:ext>
            </a:extLst>
          </p:cNvPr>
          <p:cNvSpPr txBox="1"/>
          <p:nvPr/>
        </p:nvSpPr>
        <p:spPr>
          <a:xfrm>
            <a:off x="9327019" y="280316"/>
            <a:ext cx="1109701"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13" name="TextBox 12">
            <a:extLst>
              <a:ext uri="{FF2B5EF4-FFF2-40B4-BE49-F238E27FC236}">
                <a16:creationId xmlns:a16="http://schemas.microsoft.com/office/drawing/2014/main" id="{E056C665-0C20-4B49-910B-DE8D71A95215}"/>
              </a:ext>
            </a:extLst>
          </p:cNvPr>
          <p:cNvSpPr txBox="1"/>
          <p:nvPr/>
        </p:nvSpPr>
        <p:spPr>
          <a:xfrm>
            <a:off x="10436720" y="49482"/>
            <a:ext cx="1109701"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Tree>
    <p:extLst>
      <p:ext uri="{BB962C8B-B14F-4D97-AF65-F5344CB8AC3E}">
        <p14:creationId xmlns:p14="http://schemas.microsoft.com/office/powerpoint/2010/main" val="1395987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84B3-DF07-094B-8B48-3B9515785DB0}"/>
              </a:ext>
            </a:extLst>
          </p:cNvPr>
          <p:cNvSpPr>
            <a:spLocks noGrp="1"/>
          </p:cNvSpPr>
          <p:nvPr>
            <p:ph type="title"/>
          </p:nvPr>
        </p:nvSpPr>
        <p:spPr>
          <a:xfrm>
            <a:off x="595256" y="576397"/>
            <a:ext cx="9911379" cy="1040173"/>
          </a:xfrm>
        </p:spPr>
        <p:txBody>
          <a:bodyPr/>
          <a:lstStyle/>
          <a:p>
            <a:r>
              <a:rPr lang="en-US" dirty="0"/>
              <a:t>Adoption and Full Scale Examples</a:t>
            </a:r>
          </a:p>
        </p:txBody>
      </p:sp>
      <p:sp>
        <p:nvSpPr>
          <p:cNvPr id="3" name="Content Placeholder 2">
            <a:extLst>
              <a:ext uri="{FF2B5EF4-FFF2-40B4-BE49-F238E27FC236}">
                <a16:creationId xmlns:a16="http://schemas.microsoft.com/office/drawing/2014/main" id="{461D6DE1-077B-284E-93C7-C68EA0D834C1}"/>
              </a:ext>
            </a:extLst>
          </p:cNvPr>
          <p:cNvSpPr>
            <a:spLocks noGrp="1"/>
          </p:cNvSpPr>
          <p:nvPr>
            <p:ph idx="1"/>
          </p:nvPr>
        </p:nvSpPr>
        <p:spPr>
          <a:xfrm>
            <a:off x="742277" y="1616570"/>
            <a:ext cx="10391887" cy="3760891"/>
          </a:xfrm>
        </p:spPr>
        <p:txBody>
          <a:bodyPr>
            <a:normAutofit fontScale="92500" lnSpcReduction="20000"/>
          </a:bodyPr>
          <a:lstStyle/>
          <a:p>
            <a:r>
              <a:rPr lang="en-US" sz="2400" b="1" dirty="0"/>
              <a:t>Conversion Optimizer </a:t>
            </a:r>
            <a:r>
              <a:rPr lang="en-US" sz="2400" dirty="0"/>
              <a:t>– Google tool integrated as a fully new way to purchase search ads and keywords</a:t>
            </a:r>
          </a:p>
          <a:p>
            <a:r>
              <a:rPr lang="en-US" sz="2400" b="1" dirty="0"/>
              <a:t>Recommendation Engine on an Ecommerce Site </a:t>
            </a:r>
            <a:r>
              <a:rPr lang="en-US" sz="2400" dirty="0"/>
              <a:t>– From suggestions to full integration with shopping cart, we are seeing the evolution of the monetization of recommendation engines </a:t>
            </a:r>
          </a:p>
          <a:p>
            <a:r>
              <a:rPr lang="en-US" sz="2400" b="1" dirty="0"/>
              <a:t>Audience Targeting </a:t>
            </a:r>
            <a:r>
              <a:rPr lang="en-US" sz="2400" dirty="0"/>
              <a:t>– Moving from locating and targeting the most interested and engaged buyers with the most relevant messages and offers, to a bid management engine that allows 1000s of buyers to participate in competition in real time for audiences.</a:t>
            </a:r>
          </a:p>
          <a:p>
            <a:r>
              <a:rPr lang="en-US" sz="2400" b="1" dirty="0"/>
              <a:t>Image Recognition for </a:t>
            </a:r>
            <a:r>
              <a:rPr lang="en-US" sz="2400" b="1" dirty="0" err="1"/>
              <a:t>BevCo</a:t>
            </a:r>
            <a:r>
              <a:rPr lang="en-US" sz="2400" b="1" dirty="0"/>
              <a:t> </a:t>
            </a:r>
            <a:r>
              <a:rPr lang="en-US" sz="2400" dirty="0"/>
              <a:t>– Moving from a model that matches images with beverage brands to a tool that processes pictures and videos from a mobile app for automated beer tap counting per location. </a:t>
            </a:r>
          </a:p>
        </p:txBody>
      </p:sp>
    </p:spTree>
    <p:extLst>
      <p:ext uri="{BB962C8B-B14F-4D97-AF65-F5344CB8AC3E}">
        <p14:creationId xmlns:p14="http://schemas.microsoft.com/office/powerpoint/2010/main" val="466288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8806-3440-9B40-BF0E-4D102F47E0D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8E56393-82FA-EB4C-A6A0-94EA9814D376}"/>
              </a:ext>
            </a:extLst>
          </p:cNvPr>
          <p:cNvSpPr>
            <a:spLocks noGrp="1"/>
          </p:cNvSpPr>
          <p:nvPr>
            <p:ph idx="1"/>
          </p:nvPr>
        </p:nvSpPr>
        <p:spPr/>
        <p:txBody>
          <a:bodyPr/>
          <a:lstStyle/>
          <a:p>
            <a:r>
              <a:rPr lang="en-US" dirty="0"/>
              <a:t>Competing On Analytics: The New Science of Winning, Davenport and Harris, Harvard Business School, 2007</a:t>
            </a:r>
          </a:p>
          <a:p>
            <a:pPr marL="0" indent="0">
              <a:buNone/>
            </a:pPr>
            <a:endParaRPr lang="en-US" dirty="0"/>
          </a:p>
          <a:p>
            <a:r>
              <a:rPr lang="en-US" dirty="0"/>
              <a:t>From Big Data to Big Profits: Success with Data and Analytics, Russell Walker 2015</a:t>
            </a:r>
          </a:p>
          <a:p>
            <a:endParaRPr lang="en-US" dirty="0"/>
          </a:p>
          <a:p>
            <a:r>
              <a:rPr lang="en-US" dirty="0"/>
              <a:t>The Management Consultant Toolkit 2019, </a:t>
            </a:r>
            <a:r>
              <a:rPr lang="en-US" dirty="0" err="1"/>
              <a:t>theteam@ExpertToolkit</a:t>
            </a:r>
            <a:endParaRPr lang="en-US" dirty="0"/>
          </a:p>
        </p:txBody>
      </p:sp>
    </p:spTree>
    <p:extLst>
      <p:ext uri="{BB962C8B-B14F-4D97-AF65-F5344CB8AC3E}">
        <p14:creationId xmlns:p14="http://schemas.microsoft.com/office/powerpoint/2010/main" val="743848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solidFill>
                  <a:schemeClr val="accent1"/>
                </a:solidFill>
              </a:rPr>
              <a:t>Week 5: Model Development and Insights</a:t>
            </a:r>
          </a:p>
        </p:txBody>
      </p:sp>
    </p:spTree>
    <p:extLst>
      <p:ext uri="{BB962C8B-B14F-4D97-AF65-F5344CB8AC3E}">
        <p14:creationId xmlns:p14="http://schemas.microsoft.com/office/powerpoint/2010/main" val="1338785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9BD5-27E6-D54C-A91A-0556B3D6BD80}"/>
              </a:ext>
            </a:extLst>
          </p:cNvPr>
          <p:cNvSpPr>
            <a:spLocks noGrp="1"/>
          </p:cNvSpPr>
          <p:nvPr>
            <p:ph type="title"/>
          </p:nvPr>
        </p:nvSpPr>
        <p:spPr>
          <a:xfrm>
            <a:off x="887386" y="423929"/>
            <a:ext cx="10515600" cy="1325563"/>
          </a:xfrm>
        </p:spPr>
        <p:txBody>
          <a:bodyPr/>
          <a:lstStyle/>
          <a:p>
            <a:r>
              <a:rPr lang="en-US" dirty="0"/>
              <a:t>Model Development and Insight</a:t>
            </a:r>
          </a:p>
        </p:txBody>
      </p:sp>
      <p:graphicFrame>
        <p:nvGraphicFramePr>
          <p:cNvPr id="4" name="Content Placeholder 3">
            <a:extLst>
              <a:ext uri="{FF2B5EF4-FFF2-40B4-BE49-F238E27FC236}">
                <a16:creationId xmlns:a16="http://schemas.microsoft.com/office/drawing/2014/main" id="{F22F1887-B2D2-1842-BF78-9BB3BF19A252}"/>
              </a:ext>
            </a:extLst>
          </p:cNvPr>
          <p:cNvGraphicFramePr>
            <a:graphicFrameLocks noGrp="1"/>
          </p:cNvGraphicFramePr>
          <p:nvPr>
            <p:ph idx="1"/>
            <p:extLst>
              <p:ext uri="{D42A27DB-BD31-4B8C-83A1-F6EECF244321}">
                <p14:modId xmlns:p14="http://schemas.microsoft.com/office/powerpoint/2010/main" val="149252859"/>
              </p:ext>
            </p:extLst>
          </p:nvPr>
        </p:nvGraphicFramePr>
        <p:xfrm>
          <a:off x="1043492" y="1767542"/>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26515228-1633-2B4D-A8D6-A1C219E717D3}"/>
              </a:ext>
            </a:extLst>
          </p:cNvPr>
          <p:cNvSpPr txBox="1"/>
          <p:nvPr/>
        </p:nvSpPr>
        <p:spPr>
          <a:xfrm>
            <a:off x="5237029" y="280316"/>
            <a:ext cx="1412949"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10" name="TextBox 9">
            <a:extLst>
              <a:ext uri="{FF2B5EF4-FFF2-40B4-BE49-F238E27FC236}">
                <a16:creationId xmlns:a16="http://schemas.microsoft.com/office/drawing/2014/main" id="{CF9677BF-05EB-AA40-8EDF-3A59DF716822}"/>
              </a:ext>
            </a:extLst>
          </p:cNvPr>
          <p:cNvSpPr txBox="1"/>
          <p:nvPr/>
        </p:nvSpPr>
        <p:spPr>
          <a:xfrm>
            <a:off x="6669743" y="280316"/>
            <a:ext cx="938363"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11" name="TextBox 10">
            <a:extLst>
              <a:ext uri="{FF2B5EF4-FFF2-40B4-BE49-F238E27FC236}">
                <a16:creationId xmlns:a16="http://schemas.microsoft.com/office/drawing/2014/main" id="{A5E2CD67-7219-354E-8290-21783722B728}"/>
              </a:ext>
            </a:extLst>
          </p:cNvPr>
          <p:cNvSpPr txBox="1"/>
          <p:nvPr/>
        </p:nvSpPr>
        <p:spPr>
          <a:xfrm>
            <a:off x="7608106" y="28957"/>
            <a:ext cx="1282718" cy="646331"/>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12" name="TextBox 11">
            <a:extLst>
              <a:ext uri="{FF2B5EF4-FFF2-40B4-BE49-F238E27FC236}">
                <a16:creationId xmlns:a16="http://schemas.microsoft.com/office/drawing/2014/main" id="{FE70956D-1A8D-7C43-BABA-12EEE4434ED6}"/>
              </a:ext>
            </a:extLst>
          </p:cNvPr>
          <p:cNvSpPr txBox="1"/>
          <p:nvPr/>
        </p:nvSpPr>
        <p:spPr>
          <a:xfrm>
            <a:off x="8890824" y="280316"/>
            <a:ext cx="1109701"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13" name="TextBox 12">
            <a:extLst>
              <a:ext uri="{FF2B5EF4-FFF2-40B4-BE49-F238E27FC236}">
                <a16:creationId xmlns:a16="http://schemas.microsoft.com/office/drawing/2014/main" id="{476A9416-1C03-2B44-841F-F002E9B5B0FF}"/>
              </a:ext>
            </a:extLst>
          </p:cNvPr>
          <p:cNvSpPr txBox="1"/>
          <p:nvPr/>
        </p:nvSpPr>
        <p:spPr>
          <a:xfrm>
            <a:off x="10000525" y="276853"/>
            <a:ext cx="1109701"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Tree>
    <p:extLst>
      <p:ext uri="{BB962C8B-B14F-4D97-AF65-F5344CB8AC3E}">
        <p14:creationId xmlns:p14="http://schemas.microsoft.com/office/powerpoint/2010/main" val="1748503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9BD5-27E6-D54C-A91A-0556B3D6BD80}"/>
              </a:ext>
            </a:extLst>
          </p:cNvPr>
          <p:cNvSpPr>
            <a:spLocks noGrp="1"/>
          </p:cNvSpPr>
          <p:nvPr>
            <p:ph type="title"/>
          </p:nvPr>
        </p:nvSpPr>
        <p:spPr>
          <a:xfrm>
            <a:off x="887386" y="427444"/>
            <a:ext cx="10515600" cy="1325563"/>
          </a:xfrm>
        </p:spPr>
        <p:txBody>
          <a:bodyPr/>
          <a:lstStyle/>
          <a:p>
            <a:r>
              <a:rPr lang="en-US" dirty="0"/>
              <a:t>Model Development and Insight</a:t>
            </a:r>
          </a:p>
        </p:txBody>
      </p:sp>
      <p:graphicFrame>
        <p:nvGraphicFramePr>
          <p:cNvPr id="4" name="Content Placeholder 3">
            <a:extLst>
              <a:ext uri="{FF2B5EF4-FFF2-40B4-BE49-F238E27FC236}">
                <a16:creationId xmlns:a16="http://schemas.microsoft.com/office/drawing/2014/main" id="{315D3DD2-92CD-9849-8772-51DE5DCCB11B}"/>
              </a:ext>
            </a:extLst>
          </p:cNvPr>
          <p:cNvGraphicFramePr>
            <a:graphicFrameLocks noGrp="1"/>
          </p:cNvGraphicFramePr>
          <p:nvPr>
            <p:ph idx="1"/>
            <p:extLst>
              <p:ext uri="{D42A27DB-BD31-4B8C-83A1-F6EECF244321}">
                <p14:modId xmlns:p14="http://schemas.microsoft.com/office/powerpoint/2010/main" val="4192887092"/>
              </p:ext>
            </p:extLst>
          </p:nvPr>
        </p:nvGraphicFramePr>
        <p:xfrm>
          <a:off x="974833" y="1487129"/>
          <a:ext cx="11030354" cy="4381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26515228-1633-2B4D-A8D6-A1C219E717D3}"/>
              </a:ext>
            </a:extLst>
          </p:cNvPr>
          <p:cNvSpPr txBox="1"/>
          <p:nvPr/>
        </p:nvSpPr>
        <p:spPr>
          <a:xfrm>
            <a:off x="5237029" y="280316"/>
            <a:ext cx="1412949" cy="46166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200" b="1" dirty="0">
                <a:solidFill>
                  <a:schemeClr val="tx1">
                    <a:lumMod val="75000"/>
                    <a:lumOff val="25000"/>
                  </a:schemeClr>
                </a:solidFill>
              </a:rPr>
              <a:t>The Business Problem &amp; Value</a:t>
            </a:r>
          </a:p>
        </p:txBody>
      </p:sp>
      <p:sp>
        <p:nvSpPr>
          <p:cNvPr id="10" name="TextBox 9">
            <a:extLst>
              <a:ext uri="{FF2B5EF4-FFF2-40B4-BE49-F238E27FC236}">
                <a16:creationId xmlns:a16="http://schemas.microsoft.com/office/drawing/2014/main" id="{CF9677BF-05EB-AA40-8EDF-3A59DF716822}"/>
              </a:ext>
            </a:extLst>
          </p:cNvPr>
          <p:cNvSpPr txBox="1"/>
          <p:nvPr/>
        </p:nvSpPr>
        <p:spPr>
          <a:xfrm>
            <a:off x="6669743" y="280316"/>
            <a:ext cx="938363"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11" name="TextBox 10">
            <a:extLst>
              <a:ext uri="{FF2B5EF4-FFF2-40B4-BE49-F238E27FC236}">
                <a16:creationId xmlns:a16="http://schemas.microsoft.com/office/drawing/2014/main" id="{A5E2CD67-7219-354E-8290-21783722B728}"/>
              </a:ext>
            </a:extLst>
          </p:cNvPr>
          <p:cNvSpPr txBox="1"/>
          <p:nvPr/>
        </p:nvSpPr>
        <p:spPr>
          <a:xfrm>
            <a:off x="7608106" y="30715"/>
            <a:ext cx="1219656" cy="646331"/>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12" name="TextBox 11">
            <a:extLst>
              <a:ext uri="{FF2B5EF4-FFF2-40B4-BE49-F238E27FC236}">
                <a16:creationId xmlns:a16="http://schemas.microsoft.com/office/drawing/2014/main" id="{FE70956D-1A8D-7C43-BABA-12EEE4434ED6}"/>
              </a:ext>
            </a:extLst>
          </p:cNvPr>
          <p:cNvSpPr txBox="1"/>
          <p:nvPr/>
        </p:nvSpPr>
        <p:spPr>
          <a:xfrm>
            <a:off x="8827762" y="280316"/>
            <a:ext cx="1109701"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13" name="TextBox 12">
            <a:extLst>
              <a:ext uri="{FF2B5EF4-FFF2-40B4-BE49-F238E27FC236}">
                <a16:creationId xmlns:a16="http://schemas.microsoft.com/office/drawing/2014/main" id="{476A9416-1C03-2B44-841F-F002E9B5B0FF}"/>
              </a:ext>
            </a:extLst>
          </p:cNvPr>
          <p:cNvSpPr txBox="1"/>
          <p:nvPr/>
        </p:nvSpPr>
        <p:spPr>
          <a:xfrm>
            <a:off x="9937463" y="280316"/>
            <a:ext cx="1109701"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Tree>
    <p:extLst>
      <p:ext uri="{BB962C8B-B14F-4D97-AF65-F5344CB8AC3E}">
        <p14:creationId xmlns:p14="http://schemas.microsoft.com/office/powerpoint/2010/main" val="92458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B290-0F70-344A-8EBC-5B7E8398998F}"/>
              </a:ext>
            </a:extLst>
          </p:cNvPr>
          <p:cNvSpPr>
            <a:spLocks noGrp="1"/>
          </p:cNvSpPr>
          <p:nvPr>
            <p:ph type="ctrTitle"/>
          </p:nvPr>
        </p:nvSpPr>
        <p:spPr/>
        <p:txBody>
          <a:bodyPr/>
          <a:lstStyle/>
          <a:p>
            <a:r>
              <a:rPr lang="en-US" dirty="0"/>
              <a:t>Business Problem &amp; Value</a:t>
            </a:r>
          </a:p>
        </p:txBody>
      </p:sp>
      <p:sp>
        <p:nvSpPr>
          <p:cNvPr id="3" name="Subtitle 2">
            <a:extLst>
              <a:ext uri="{FF2B5EF4-FFF2-40B4-BE49-F238E27FC236}">
                <a16:creationId xmlns:a16="http://schemas.microsoft.com/office/drawing/2014/main" id="{C529111A-8903-9444-A550-EBD294973CA1}"/>
              </a:ext>
            </a:extLst>
          </p:cNvPr>
          <p:cNvSpPr>
            <a:spLocks noGrp="1"/>
          </p:cNvSpPr>
          <p:nvPr>
            <p:ph type="subTitle" idx="1"/>
          </p:nvPr>
        </p:nvSpPr>
        <p:spPr/>
        <p:txBody>
          <a:bodyPr/>
          <a:lstStyle/>
          <a:p>
            <a:r>
              <a:rPr lang="en-US" dirty="0"/>
              <a:t>Section 1</a:t>
            </a:r>
          </a:p>
        </p:txBody>
      </p:sp>
      <p:sp>
        <p:nvSpPr>
          <p:cNvPr id="4" name="Slide Number Placeholder 3">
            <a:extLst>
              <a:ext uri="{FF2B5EF4-FFF2-40B4-BE49-F238E27FC236}">
                <a16:creationId xmlns:a16="http://schemas.microsoft.com/office/drawing/2014/main" id="{4B70B9B7-0D10-7A4F-B6F4-B54249FBCB09}"/>
              </a:ext>
            </a:extLst>
          </p:cNvPr>
          <p:cNvSpPr>
            <a:spLocks noGrp="1"/>
          </p:cNvSpPr>
          <p:nvPr>
            <p:ph type="sldNum" idx="12"/>
          </p:nvPr>
        </p:nvSpPr>
        <p:spPr/>
        <p:txBody>
          <a:bodyPr/>
          <a:lstStyle/>
          <a:p>
            <a:fld id="{00000000-1234-1234-1234-123412341234}" type="slidenum">
              <a:rPr lang="en" smtClean="0"/>
              <a:pPr/>
              <a:t>3</a:t>
            </a:fld>
            <a:endParaRPr lang="en"/>
          </a:p>
        </p:txBody>
      </p:sp>
    </p:spTree>
    <p:extLst>
      <p:ext uri="{BB962C8B-B14F-4D97-AF65-F5344CB8AC3E}">
        <p14:creationId xmlns:p14="http://schemas.microsoft.com/office/powerpoint/2010/main" val="3259212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53B7-A7B2-4748-ACF1-5ECD85A7943A}"/>
              </a:ext>
            </a:extLst>
          </p:cNvPr>
          <p:cNvSpPr>
            <a:spLocks noGrp="1"/>
          </p:cNvSpPr>
          <p:nvPr>
            <p:ph type="title"/>
          </p:nvPr>
        </p:nvSpPr>
        <p:spPr>
          <a:xfrm>
            <a:off x="475385" y="414908"/>
            <a:ext cx="3685647" cy="2093975"/>
          </a:xfrm>
        </p:spPr>
        <p:txBody>
          <a:bodyPr/>
          <a:lstStyle/>
          <a:p>
            <a:r>
              <a:rPr lang="en-US" dirty="0"/>
              <a:t>Model Case Study – Team Project (3-4 people per team)</a:t>
            </a:r>
          </a:p>
        </p:txBody>
      </p:sp>
      <p:sp>
        <p:nvSpPr>
          <p:cNvPr id="3" name="Content Placeholder 2">
            <a:extLst>
              <a:ext uri="{FF2B5EF4-FFF2-40B4-BE49-F238E27FC236}">
                <a16:creationId xmlns:a16="http://schemas.microsoft.com/office/drawing/2014/main" id="{75956A86-5A6E-2445-A7A0-3E626EDAC796}"/>
              </a:ext>
            </a:extLst>
          </p:cNvPr>
          <p:cNvSpPr>
            <a:spLocks noGrp="1"/>
          </p:cNvSpPr>
          <p:nvPr>
            <p:ph idx="1"/>
          </p:nvPr>
        </p:nvSpPr>
        <p:spPr/>
        <p:txBody>
          <a:bodyPr>
            <a:normAutofit fontScale="77500" lnSpcReduction="20000"/>
          </a:bodyPr>
          <a:lstStyle/>
          <a:p>
            <a:pPr marL="0" indent="0">
              <a:buNone/>
            </a:pPr>
            <a:r>
              <a:rPr lang="en-US" dirty="0"/>
              <a:t>LPGA Golfer Performance Data Provided</a:t>
            </a:r>
          </a:p>
          <a:p>
            <a:r>
              <a:rPr lang="en-US" dirty="0"/>
              <a:t>Purpose: Develop approach that identifies primary characteristics that are predictive or the capture of prize winnings (tournament wins). Use these features as coaching focus areas for golfers, presenting each golfer with the top 3-5 priorities to improve their game.</a:t>
            </a:r>
          </a:p>
          <a:p>
            <a:r>
              <a:rPr lang="en-US" dirty="0"/>
              <a:t>Application: Golfer enters their performance into a mobile application, the app rank orders the priority focus for the golfer to increase their odds of winning.</a:t>
            </a:r>
          </a:p>
          <a:p>
            <a:r>
              <a:rPr lang="en-US" dirty="0"/>
              <a:t>Challenge: Approach this exercise utilizing your current knowledge of descriptive, predictive and prescriptive analytics. </a:t>
            </a:r>
          </a:p>
        </p:txBody>
      </p:sp>
      <p:sp>
        <p:nvSpPr>
          <p:cNvPr id="4" name="Text Placeholder 3">
            <a:extLst>
              <a:ext uri="{FF2B5EF4-FFF2-40B4-BE49-F238E27FC236}">
                <a16:creationId xmlns:a16="http://schemas.microsoft.com/office/drawing/2014/main" id="{569D8BC8-BBC7-8F4E-AEDB-271AEB9A1613}"/>
              </a:ext>
            </a:extLst>
          </p:cNvPr>
          <p:cNvSpPr>
            <a:spLocks noGrp="1"/>
          </p:cNvSpPr>
          <p:nvPr>
            <p:ph type="body" sz="half" idx="2"/>
          </p:nvPr>
        </p:nvSpPr>
        <p:spPr>
          <a:xfrm>
            <a:off x="559424" y="2714437"/>
            <a:ext cx="3517567" cy="3064505"/>
          </a:xfrm>
        </p:spPr>
        <p:txBody>
          <a:bodyPr>
            <a:normAutofit fontScale="92500" lnSpcReduction="10000"/>
          </a:bodyPr>
          <a:lstStyle/>
          <a:p>
            <a:r>
              <a:rPr lang="en-US" dirty="0"/>
              <a:t>Objective: Utilizing data provided in this example perform the following tasks:</a:t>
            </a:r>
          </a:p>
          <a:p>
            <a:pPr marL="342900" indent="-342900">
              <a:buAutoNum type="arabicParenR"/>
            </a:pPr>
            <a:r>
              <a:rPr lang="en-US" dirty="0">
                <a:solidFill>
                  <a:schemeClr val="bg1"/>
                </a:solidFill>
              </a:rPr>
              <a:t>Define Business Problem</a:t>
            </a:r>
          </a:p>
          <a:p>
            <a:pPr marL="342900" indent="-342900">
              <a:buAutoNum type="arabicParenR"/>
            </a:pPr>
            <a:r>
              <a:rPr lang="en-US" dirty="0">
                <a:solidFill>
                  <a:schemeClr val="bg1"/>
                </a:solidFill>
              </a:rPr>
              <a:t>Explore Data</a:t>
            </a:r>
          </a:p>
          <a:p>
            <a:pPr marL="342900" indent="-342900">
              <a:buAutoNum type="arabicParenR"/>
            </a:pPr>
            <a:r>
              <a:rPr lang="en-US" dirty="0">
                <a:solidFill>
                  <a:schemeClr val="bg1"/>
                </a:solidFill>
              </a:rPr>
              <a:t>Build and Test Model</a:t>
            </a:r>
          </a:p>
          <a:p>
            <a:pPr marL="342900" indent="-342900">
              <a:buAutoNum type="arabicParenR"/>
            </a:pPr>
            <a:r>
              <a:rPr lang="en-US" dirty="0">
                <a:solidFill>
                  <a:schemeClr val="bg1"/>
                </a:solidFill>
              </a:rPr>
              <a:t>Build Case for Change (Economics)</a:t>
            </a:r>
          </a:p>
          <a:p>
            <a:pPr marL="342900" indent="-342900">
              <a:buAutoNum type="arabicParenR"/>
            </a:pPr>
            <a:r>
              <a:rPr lang="en-US" dirty="0">
                <a:solidFill>
                  <a:schemeClr val="bg1"/>
                </a:solidFill>
              </a:rPr>
              <a:t>Extra Credit – Propose Full Scale Version for Consumers</a:t>
            </a:r>
          </a:p>
        </p:txBody>
      </p:sp>
    </p:spTree>
    <p:extLst>
      <p:ext uri="{BB962C8B-B14F-4D97-AF65-F5344CB8AC3E}">
        <p14:creationId xmlns:p14="http://schemas.microsoft.com/office/powerpoint/2010/main" val="328980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8B62-615B-0B40-AEB5-48EA9BC42244}"/>
              </a:ext>
            </a:extLst>
          </p:cNvPr>
          <p:cNvSpPr>
            <a:spLocks noGrp="1"/>
          </p:cNvSpPr>
          <p:nvPr>
            <p:ph type="title"/>
          </p:nvPr>
        </p:nvSpPr>
        <p:spPr>
          <a:xfrm>
            <a:off x="838200" y="218094"/>
            <a:ext cx="11164615" cy="1325563"/>
          </a:xfrm>
        </p:spPr>
        <p:txBody>
          <a:bodyPr/>
          <a:lstStyle/>
          <a:p>
            <a:r>
              <a:rPr lang="en-US" dirty="0"/>
              <a:t>LPGA Golf Professional Data (See Link in Canvas)</a:t>
            </a:r>
          </a:p>
        </p:txBody>
      </p:sp>
      <p:sp>
        <p:nvSpPr>
          <p:cNvPr id="7" name="Content Placeholder 6">
            <a:extLst>
              <a:ext uri="{FF2B5EF4-FFF2-40B4-BE49-F238E27FC236}">
                <a16:creationId xmlns:a16="http://schemas.microsoft.com/office/drawing/2014/main" id="{2BDB94ED-0429-514E-8849-069EFEDCEEDB}"/>
              </a:ext>
            </a:extLst>
          </p:cNvPr>
          <p:cNvSpPr>
            <a:spLocks noGrp="1"/>
          </p:cNvSpPr>
          <p:nvPr>
            <p:ph idx="1"/>
          </p:nvPr>
        </p:nvSpPr>
        <p:spPr/>
        <p:txBody>
          <a:bodyPr>
            <a:normAutofit lnSpcReduction="10000"/>
          </a:bodyPr>
          <a:lstStyle/>
          <a:p>
            <a:pPr marL="0" indent="0">
              <a:buNone/>
            </a:pPr>
            <a:r>
              <a:rPr lang="en-US" dirty="0"/>
              <a:t>Questions to consider:</a:t>
            </a:r>
          </a:p>
          <a:p>
            <a:pPr lvl="1"/>
            <a:r>
              <a:rPr lang="en-US" dirty="0"/>
              <a:t>Are there any data anomalies? </a:t>
            </a:r>
          </a:p>
          <a:p>
            <a:pPr lvl="1"/>
            <a:r>
              <a:rPr lang="en-US" dirty="0"/>
              <a:t>How would you split the data to train vs. test the model developed?</a:t>
            </a:r>
          </a:p>
          <a:p>
            <a:pPr lvl="1"/>
            <a:r>
              <a:rPr lang="en-US" dirty="0"/>
              <a:t>Is the answer always the same for all golfers or does performance matter, driving differential recommendations?</a:t>
            </a:r>
          </a:p>
          <a:p>
            <a:pPr lvl="1"/>
            <a:r>
              <a:rPr lang="en-US" dirty="0"/>
              <a:t>Is there a way to answer the questions without using advanced analytics – simply descriptive statistics and rankings?</a:t>
            </a:r>
          </a:p>
          <a:p>
            <a:pPr lvl="1"/>
            <a:r>
              <a:rPr lang="en-US" dirty="0"/>
              <a:t>What feature development and pre-processing of data do you recommend?</a:t>
            </a:r>
          </a:p>
          <a:p>
            <a:pPr lvl="1"/>
            <a:r>
              <a:rPr lang="en-US" dirty="0"/>
              <a:t>What alternative modeling approaches are possible?</a:t>
            </a:r>
          </a:p>
        </p:txBody>
      </p:sp>
    </p:spTree>
    <p:extLst>
      <p:ext uri="{BB962C8B-B14F-4D97-AF65-F5344CB8AC3E}">
        <p14:creationId xmlns:p14="http://schemas.microsoft.com/office/powerpoint/2010/main" val="1548473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solidFill>
                  <a:schemeClr val="accent1"/>
                </a:solidFill>
              </a:rPr>
              <a:t>Week 5 - Pitfalls in Projects</a:t>
            </a:r>
          </a:p>
        </p:txBody>
      </p:sp>
    </p:spTree>
    <p:extLst>
      <p:ext uri="{BB962C8B-B14F-4D97-AF65-F5344CB8AC3E}">
        <p14:creationId xmlns:p14="http://schemas.microsoft.com/office/powerpoint/2010/main" val="1241078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305567"/>
            <a:ext cx="11360800" cy="763600"/>
          </a:xfrm>
          <a:prstGeom prst="rect">
            <a:avLst/>
          </a:prstGeom>
        </p:spPr>
        <p:txBody>
          <a:bodyPr spcFirstLastPara="1" wrap="square" lIns="121900" tIns="121900" rIns="121900" bIns="121900" anchor="t" anchorCtr="0">
            <a:noAutofit/>
          </a:bodyPr>
          <a:lstStyle/>
          <a:p>
            <a:r>
              <a:rPr lang="en" dirty="0"/>
              <a:t>Framework for Pitfalls - </a:t>
            </a:r>
            <a:r>
              <a:rPr lang="en" b="1" dirty="0"/>
              <a:t>CRAFT</a:t>
            </a:r>
            <a:r>
              <a:rPr lang="en" dirty="0"/>
              <a:t> </a:t>
            </a:r>
            <a:endParaRPr dirty="0"/>
          </a:p>
        </p:txBody>
      </p:sp>
      <p:graphicFrame>
        <p:nvGraphicFramePr>
          <p:cNvPr id="67" name="Google Shape;67;p15"/>
          <p:cNvGraphicFramePr/>
          <p:nvPr>
            <p:extLst>
              <p:ext uri="{D42A27DB-BD31-4B8C-83A1-F6EECF244321}">
                <p14:modId xmlns:p14="http://schemas.microsoft.com/office/powerpoint/2010/main" val="601786452"/>
              </p:ext>
            </p:extLst>
          </p:nvPr>
        </p:nvGraphicFramePr>
        <p:xfrm>
          <a:off x="1721224" y="4249271"/>
          <a:ext cx="8622709" cy="1524576"/>
        </p:xfrm>
        <a:graphic>
          <a:graphicData uri="http://schemas.openxmlformats.org/drawingml/2006/table">
            <a:tbl>
              <a:tblPr>
                <a:noFill/>
              </a:tblPr>
              <a:tblGrid>
                <a:gridCol w="1577266">
                  <a:extLst>
                    <a:ext uri="{9D8B030D-6E8A-4147-A177-3AD203B41FA5}">
                      <a16:colId xmlns:a16="http://schemas.microsoft.com/office/drawing/2014/main" val="20000"/>
                    </a:ext>
                  </a:extLst>
                </a:gridCol>
                <a:gridCol w="1592382">
                  <a:extLst>
                    <a:ext uri="{9D8B030D-6E8A-4147-A177-3AD203B41FA5}">
                      <a16:colId xmlns:a16="http://schemas.microsoft.com/office/drawing/2014/main" val="20001"/>
                    </a:ext>
                  </a:extLst>
                </a:gridCol>
                <a:gridCol w="1697538">
                  <a:extLst>
                    <a:ext uri="{9D8B030D-6E8A-4147-A177-3AD203B41FA5}">
                      <a16:colId xmlns:a16="http://schemas.microsoft.com/office/drawing/2014/main" val="20002"/>
                    </a:ext>
                  </a:extLst>
                </a:gridCol>
                <a:gridCol w="1757628">
                  <a:extLst>
                    <a:ext uri="{9D8B030D-6E8A-4147-A177-3AD203B41FA5}">
                      <a16:colId xmlns:a16="http://schemas.microsoft.com/office/drawing/2014/main" val="20005"/>
                    </a:ext>
                  </a:extLst>
                </a:gridCol>
                <a:gridCol w="1997895">
                  <a:extLst>
                    <a:ext uri="{9D8B030D-6E8A-4147-A177-3AD203B41FA5}">
                      <a16:colId xmlns:a16="http://schemas.microsoft.com/office/drawing/2014/main" val="20006"/>
                    </a:ext>
                  </a:extLst>
                </a:gridCol>
              </a:tblGrid>
              <a:tr h="1524576">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a:t>
                      </a:r>
                      <a:r>
                        <a:rPr lang="en-US" sz="1300" dirty="0"/>
                        <a:t>l</a:t>
                      </a:r>
                      <a:r>
                        <a:rPr lang="en" sz="1300" dirty="0" err="1"/>
                        <a:t>ient</a:t>
                      </a:r>
                      <a:endParaRPr lang="en" sz="1300" dirty="0"/>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
        <p:nvSpPr>
          <p:cNvPr id="2" name="TextBox 1">
            <a:extLst>
              <a:ext uri="{FF2B5EF4-FFF2-40B4-BE49-F238E27FC236}">
                <a16:creationId xmlns:a16="http://schemas.microsoft.com/office/drawing/2014/main" id="{4D903DFF-9BFD-3F4A-BF36-036B69DF772E}"/>
              </a:ext>
            </a:extLst>
          </p:cNvPr>
          <p:cNvSpPr txBox="1"/>
          <p:nvPr/>
        </p:nvSpPr>
        <p:spPr>
          <a:xfrm>
            <a:off x="1005385" y="1080499"/>
            <a:ext cx="11346376" cy="3724289"/>
          </a:xfrm>
          <a:prstGeom prst="rect">
            <a:avLst/>
          </a:prstGeom>
          <a:noFill/>
        </p:spPr>
        <p:txBody>
          <a:bodyPr wrap="none" rtlCol="0">
            <a:spAutoFit/>
          </a:bodyPr>
          <a:lstStyle/>
          <a:p>
            <a:pPr defTabSz="1219170">
              <a:lnSpc>
                <a:spcPct val="150000"/>
              </a:lnSpc>
              <a:buClr>
                <a:srgbClr val="000000"/>
              </a:buClr>
            </a:pPr>
            <a:r>
              <a:rPr lang="en-US" sz="2400" b="1" kern="0" dirty="0">
                <a:solidFill>
                  <a:srgbClr val="000000"/>
                </a:solidFill>
                <a:latin typeface="Arial"/>
                <a:cs typeface="Arial"/>
                <a:sym typeface="Arial"/>
              </a:rPr>
              <a:t>C</a:t>
            </a:r>
            <a:r>
              <a:rPr lang="en-US" sz="2400" kern="0" dirty="0">
                <a:solidFill>
                  <a:srgbClr val="000000"/>
                </a:solidFill>
                <a:latin typeface="Arial"/>
                <a:cs typeface="Arial"/>
                <a:sym typeface="Arial"/>
              </a:rPr>
              <a:t>ontext – What problem and why important to ensure success</a:t>
            </a:r>
          </a:p>
          <a:p>
            <a:pPr defTabSz="1219170">
              <a:lnSpc>
                <a:spcPct val="150000"/>
              </a:lnSpc>
              <a:buClr>
                <a:srgbClr val="000000"/>
              </a:buClr>
            </a:pPr>
            <a:r>
              <a:rPr lang="en-US" sz="2400" b="1" kern="0" dirty="0">
                <a:solidFill>
                  <a:srgbClr val="000000"/>
                </a:solidFill>
                <a:latin typeface="Arial"/>
                <a:cs typeface="Arial"/>
                <a:sym typeface="Arial"/>
              </a:rPr>
              <a:t>R</a:t>
            </a:r>
            <a:r>
              <a:rPr lang="en-US" sz="2400" kern="0" dirty="0">
                <a:solidFill>
                  <a:srgbClr val="000000"/>
                </a:solidFill>
                <a:latin typeface="Arial"/>
                <a:cs typeface="Arial"/>
                <a:sym typeface="Arial"/>
              </a:rPr>
              <a:t>esearch Design – Right design and data sets stage </a:t>
            </a:r>
          </a:p>
          <a:p>
            <a:pPr defTabSz="1219170">
              <a:lnSpc>
                <a:spcPct val="150000"/>
              </a:lnSpc>
              <a:buClr>
                <a:srgbClr val="000000"/>
              </a:buClr>
            </a:pPr>
            <a:r>
              <a:rPr lang="en-US" sz="2400" b="1" kern="0" dirty="0">
                <a:solidFill>
                  <a:srgbClr val="000000"/>
                </a:solidFill>
                <a:latin typeface="Arial"/>
                <a:cs typeface="Arial"/>
                <a:sym typeface="Arial"/>
              </a:rPr>
              <a:t>A</a:t>
            </a:r>
            <a:r>
              <a:rPr lang="en-US" sz="2400" kern="0" dirty="0">
                <a:solidFill>
                  <a:srgbClr val="000000"/>
                </a:solidFill>
                <a:latin typeface="Arial"/>
                <a:cs typeface="Arial"/>
                <a:sym typeface="Arial"/>
              </a:rPr>
              <a:t>nalytics/Technology – Model selection and approach for efficiency, effectiveness</a:t>
            </a:r>
          </a:p>
          <a:p>
            <a:pPr defTabSz="1219170">
              <a:lnSpc>
                <a:spcPct val="150000"/>
              </a:lnSpc>
              <a:buClr>
                <a:srgbClr val="000000"/>
              </a:buClr>
            </a:pPr>
            <a:r>
              <a:rPr lang="en-US" sz="2400" b="1" kern="0" dirty="0">
                <a:solidFill>
                  <a:srgbClr val="000000"/>
                </a:solidFill>
                <a:latin typeface="Arial"/>
                <a:cs typeface="Arial"/>
                <a:sym typeface="Arial"/>
              </a:rPr>
              <a:t>F</a:t>
            </a:r>
            <a:r>
              <a:rPr lang="en-US" sz="2400" kern="0" dirty="0">
                <a:solidFill>
                  <a:srgbClr val="000000"/>
                </a:solidFill>
                <a:latin typeface="Arial"/>
                <a:cs typeface="Arial"/>
                <a:sym typeface="Arial"/>
              </a:rPr>
              <a:t>ocus – Help client and team focus with great visuals and communication</a:t>
            </a:r>
          </a:p>
          <a:p>
            <a:pPr defTabSz="1219170">
              <a:lnSpc>
                <a:spcPct val="150000"/>
              </a:lnSpc>
              <a:buClr>
                <a:srgbClr val="000000"/>
              </a:buClr>
            </a:pPr>
            <a:r>
              <a:rPr lang="en-US" sz="2400" b="1" kern="0" dirty="0">
                <a:solidFill>
                  <a:srgbClr val="000000"/>
                </a:solidFill>
                <a:latin typeface="Arial"/>
                <a:cs typeface="Arial"/>
                <a:sym typeface="Arial"/>
              </a:rPr>
              <a:t>T</a:t>
            </a:r>
            <a:r>
              <a:rPr lang="en-US" sz="2400" kern="0" dirty="0">
                <a:solidFill>
                  <a:srgbClr val="000000"/>
                </a:solidFill>
                <a:latin typeface="Arial"/>
                <a:cs typeface="Arial"/>
                <a:sym typeface="Arial"/>
              </a:rPr>
              <a:t>ake Action – Create value by implementing the model at scale</a:t>
            </a:r>
          </a:p>
          <a:p>
            <a:pPr defTabSz="1219170">
              <a:buClr>
                <a:srgbClr val="000000"/>
              </a:buClr>
            </a:pPr>
            <a:endParaRPr lang="en-US" sz="1867" kern="0" dirty="0">
              <a:solidFill>
                <a:srgbClr val="000000"/>
              </a:solidFill>
              <a:latin typeface="Arial"/>
              <a:cs typeface="Arial"/>
              <a:sym typeface="Arial"/>
            </a:endParaRPr>
          </a:p>
          <a:p>
            <a:pPr defTabSz="1219170">
              <a:buClr>
                <a:srgbClr val="000000"/>
              </a:buClr>
            </a:pPr>
            <a:endParaRPr lang="en-US" sz="1867" kern="0" dirty="0">
              <a:solidFill>
                <a:srgbClr val="000000"/>
              </a:solidFill>
              <a:latin typeface="Arial"/>
              <a:cs typeface="Arial"/>
              <a:sym typeface="Arial"/>
            </a:endParaRPr>
          </a:p>
          <a:p>
            <a:pPr defTabSz="1219170">
              <a:buClr>
                <a:srgbClr val="000000"/>
              </a:buClr>
            </a:pPr>
            <a:endParaRPr lang="en-US" sz="1867" kern="0" dirty="0">
              <a:solidFill>
                <a:srgbClr val="000000"/>
              </a:solidFill>
              <a:latin typeface="Arial"/>
              <a:cs typeface="Arial"/>
              <a:sym typeface="Arial"/>
            </a:endParaRPr>
          </a:p>
        </p:txBody>
      </p:sp>
    </p:spTree>
    <p:extLst>
      <p:ext uri="{BB962C8B-B14F-4D97-AF65-F5344CB8AC3E}">
        <p14:creationId xmlns:p14="http://schemas.microsoft.com/office/powerpoint/2010/main" val="168024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New Product Testing</a:t>
            </a:r>
            <a:endParaRPr/>
          </a:p>
        </p:txBody>
      </p:sp>
      <p:pic>
        <p:nvPicPr>
          <p:cNvPr id="73" name="Google Shape;73;p16"/>
          <p:cNvPicPr preferRelativeResize="0"/>
          <p:nvPr/>
        </p:nvPicPr>
        <p:blipFill>
          <a:blip r:embed="rId3">
            <a:alphaModFix/>
          </a:blip>
          <a:stretch>
            <a:fillRect/>
          </a:stretch>
        </p:blipFill>
        <p:spPr>
          <a:xfrm>
            <a:off x="5978268" y="266235"/>
            <a:ext cx="6089001" cy="1417867"/>
          </a:xfrm>
          <a:prstGeom prst="rect">
            <a:avLst/>
          </a:prstGeom>
          <a:noFill/>
          <a:ln>
            <a:noFill/>
          </a:ln>
        </p:spPr>
      </p:pic>
      <p:sp>
        <p:nvSpPr>
          <p:cNvPr id="74" name="Google Shape;74;p16"/>
          <p:cNvSpPr txBox="1"/>
          <p:nvPr/>
        </p:nvSpPr>
        <p:spPr>
          <a:xfrm>
            <a:off x="745668" y="1302234"/>
            <a:ext cx="10465200" cy="141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dirty="0">
                <a:solidFill>
                  <a:srgbClr val="000000"/>
                </a:solidFill>
                <a:latin typeface="Arial"/>
                <a:cs typeface="Arial"/>
                <a:sym typeface="Arial"/>
              </a:rPr>
              <a:t>Context: New product testing. Merchandisers get recognition for finding new fashion that scales to a popular trend…</a:t>
            </a:r>
            <a:endParaRPr sz="2400" kern="0" dirty="0">
              <a:solidFill>
                <a:srgbClr val="000000"/>
              </a:solidFill>
              <a:latin typeface="Arial"/>
              <a:cs typeface="Arial"/>
              <a:sym typeface="Arial"/>
            </a:endParaRPr>
          </a:p>
          <a:p>
            <a:pPr defTabSz="1219170">
              <a:buClr>
                <a:srgbClr val="000000"/>
              </a:buClr>
            </a:pPr>
            <a:endParaRPr sz="2400" kern="0" dirty="0">
              <a:solidFill>
                <a:srgbClr val="000000"/>
              </a:solidFill>
              <a:latin typeface="Arial"/>
              <a:cs typeface="Arial"/>
              <a:sym typeface="Arial"/>
            </a:endParaRPr>
          </a:p>
          <a:p>
            <a:pPr defTabSz="1219170">
              <a:buClr>
                <a:srgbClr val="000000"/>
              </a:buClr>
            </a:pPr>
            <a:r>
              <a:rPr lang="en" sz="2400" kern="0" dirty="0">
                <a:solidFill>
                  <a:srgbClr val="000000"/>
                </a:solidFill>
                <a:latin typeface="Arial"/>
                <a:cs typeface="Arial"/>
                <a:sym typeface="Arial"/>
              </a:rPr>
              <a:t>What does San Francisco have in common with Columbus Ohio when it comes to fashion?</a:t>
            </a:r>
            <a:endParaRPr sz="2400" kern="0" dirty="0">
              <a:solidFill>
                <a:srgbClr val="000000"/>
              </a:solidFill>
              <a:latin typeface="Arial"/>
              <a:cs typeface="Arial"/>
              <a:sym typeface="Arial"/>
            </a:endParaRPr>
          </a:p>
        </p:txBody>
      </p:sp>
      <p:pic>
        <p:nvPicPr>
          <p:cNvPr id="75" name="Google Shape;75;p16"/>
          <p:cNvPicPr preferRelativeResize="0"/>
          <p:nvPr/>
        </p:nvPicPr>
        <p:blipFill>
          <a:blip r:embed="rId4">
            <a:alphaModFix/>
          </a:blip>
          <a:stretch>
            <a:fillRect/>
          </a:stretch>
        </p:blipFill>
        <p:spPr>
          <a:xfrm>
            <a:off x="745668" y="3298246"/>
            <a:ext cx="3302000" cy="2463800"/>
          </a:xfrm>
          <a:prstGeom prst="rect">
            <a:avLst/>
          </a:prstGeom>
          <a:noFill/>
          <a:ln>
            <a:noFill/>
          </a:ln>
        </p:spPr>
      </p:pic>
      <p:graphicFrame>
        <p:nvGraphicFramePr>
          <p:cNvPr id="7" name="Google Shape;67;p15">
            <a:extLst>
              <a:ext uri="{FF2B5EF4-FFF2-40B4-BE49-F238E27FC236}">
                <a16:creationId xmlns:a16="http://schemas.microsoft.com/office/drawing/2014/main" id="{763687A4-A53D-E04B-B8DC-86AF692DA32E}"/>
              </a:ext>
            </a:extLst>
          </p:cNvPr>
          <p:cNvGraphicFramePr/>
          <p:nvPr>
            <p:extLst>
              <p:ext uri="{D42A27DB-BD31-4B8C-83A1-F6EECF244321}">
                <p14:modId xmlns:p14="http://schemas.microsoft.com/office/powerpoint/2010/main" val="1985921865"/>
              </p:ext>
            </p:extLst>
          </p:nvPr>
        </p:nvGraphicFramePr>
        <p:xfrm>
          <a:off x="3639122" y="4999147"/>
          <a:ext cx="8137278" cy="1177667"/>
        </p:xfrm>
        <a:graphic>
          <a:graphicData uri="http://schemas.openxmlformats.org/drawingml/2006/table">
            <a:tbl>
              <a:tblPr>
                <a:noFill/>
              </a:tblPr>
              <a:tblGrid>
                <a:gridCol w="1488471">
                  <a:extLst>
                    <a:ext uri="{9D8B030D-6E8A-4147-A177-3AD203B41FA5}">
                      <a16:colId xmlns:a16="http://schemas.microsoft.com/office/drawing/2014/main" val="20000"/>
                    </a:ext>
                  </a:extLst>
                </a:gridCol>
                <a:gridCol w="1502736">
                  <a:extLst>
                    <a:ext uri="{9D8B030D-6E8A-4147-A177-3AD203B41FA5}">
                      <a16:colId xmlns:a16="http://schemas.microsoft.com/office/drawing/2014/main" val="20001"/>
                    </a:ext>
                  </a:extLst>
                </a:gridCol>
                <a:gridCol w="1601972">
                  <a:extLst>
                    <a:ext uri="{9D8B030D-6E8A-4147-A177-3AD203B41FA5}">
                      <a16:colId xmlns:a16="http://schemas.microsoft.com/office/drawing/2014/main" val="20002"/>
                    </a:ext>
                  </a:extLst>
                </a:gridCol>
                <a:gridCol w="1658679">
                  <a:extLst>
                    <a:ext uri="{9D8B030D-6E8A-4147-A177-3AD203B41FA5}">
                      <a16:colId xmlns:a16="http://schemas.microsoft.com/office/drawing/2014/main" val="20005"/>
                    </a:ext>
                  </a:extLst>
                </a:gridCol>
                <a:gridCol w="1885420">
                  <a:extLst>
                    <a:ext uri="{9D8B030D-6E8A-4147-A177-3AD203B41FA5}">
                      <a16:colId xmlns:a16="http://schemas.microsoft.com/office/drawing/2014/main" val="20006"/>
                    </a:ext>
                  </a:extLst>
                </a:gridCol>
              </a:tblGrid>
              <a:tr h="1177667">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Client </a:t>
                      </a:r>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67822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415600" y="501800"/>
            <a:ext cx="6805200" cy="763600"/>
          </a:xfrm>
          <a:prstGeom prst="rect">
            <a:avLst/>
          </a:prstGeom>
        </p:spPr>
        <p:txBody>
          <a:bodyPr spcFirstLastPara="1" wrap="square" lIns="121900" tIns="121900" rIns="121900" bIns="121900" anchor="t" anchorCtr="0">
            <a:noAutofit/>
          </a:bodyPr>
          <a:lstStyle/>
          <a:p>
            <a:r>
              <a:rPr lang="en"/>
              <a:t>Data Quality and Sampling </a:t>
            </a:r>
            <a:endParaRPr/>
          </a:p>
        </p:txBody>
      </p:sp>
      <p:pic>
        <p:nvPicPr>
          <p:cNvPr id="164" name="Google Shape;164;p26"/>
          <p:cNvPicPr preferRelativeResize="0"/>
          <p:nvPr/>
        </p:nvPicPr>
        <p:blipFill>
          <a:blip r:embed="rId3">
            <a:alphaModFix/>
          </a:blip>
          <a:stretch>
            <a:fillRect/>
          </a:stretch>
        </p:blipFill>
        <p:spPr>
          <a:xfrm>
            <a:off x="7220801" y="0"/>
            <a:ext cx="4784431" cy="1389832"/>
          </a:xfrm>
          <a:prstGeom prst="rect">
            <a:avLst/>
          </a:prstGeom>
          <a:noFill/>
          <a:ln>
            <a:noFill/>
          </a:ln>
        </p:spPr>
      </p:pic>
      <p:sp>
        <p:nvSpPr>
          <p:cNvPr id="165" name="Google Shape;165;p26"/>
          <p:cNvSpPr txBox="1"/>
          <p:nvPr/>
        </p:nvSpPr>
        <p:spPr>
          <a:xfrm>
            <a:off x="640981" y="1050876"/>
            <a:ext cx="11205331" cy="4592656"/>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kern="0" dirty="0">
                <a:solidFill>
                  <a:srgbClr val="000000"/>
                </a:solidFill>
                <a:latin typeface="Arial"/>
                <a:cs typeface="Arial"/>
                <a:sym typeface="Arial"/>
              </a:rPr>
              <a:t>Reference Text: William G. Cochran, Sampling Techniques</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marL="609585" defTabSz="1219170">
              <a:buClr>
                <a:srgbClr val="000000"/>
              </a:buClr>
            </a:pPr>
            <a:r>
              <a:rPr lang="en" sz="2000" kern="0" dirty="0">
                <a:solidFill>
                  <a:srgbClr val="000000"/>
                </a:solidFill>
                <a:latin typeface="Arial"/>
                <a:cs typeface="Arial"/>
                <a:sym typeface="Arial"/>
              </a:rPr>
              <a:t>Is a census better than sampling? Which technique should I use? (Stratified, PPS?)</a:t>
            </a:r>
            <a:endParaRPr sz="2000" kern="0" dirty="0">
              <a:solidFill>
                <a:srgbClr val="000000"/>
              </a:solidFill>
              <a:latin typeface="Arial"/>
              <a:cs typeface="Arial"/>
              <a:sym typeface="Arial"/>
            </a:endParaRPr>
          </a:p>
          <a:p>
            <a:pPr marL="609585" defTabSz="1219170">
              <a:buClr>
                <a:srgbClr val="000000"/>
              </a:buClr>
            </a:pPr>
            <a:endParaRPr sz="2000" kern="0" dirty="0">
              <a:solidFill>
                <a:srgbClr val="000000"/>
              </a:solidFill>
              <a:latin typeface="Arial"/>
              <a:cs typeface="Arial"/>
              <a:sym typeface="Arial"/>
            </a:endParaRPr>
          </a:p>
          <a:p>
            <a:pPr marL="609585" defTabSz="1219170">
              <a:buClr>
                <a:srgbClr val="000000"/>
              </a:buClr>
            </a:pPr>
            <a:r>
              <a:rPr lang="en" sz="2000" kern="0" dirty="0">
                <a:solidFill>
                  <a:srgbClr val="000000"/>
                </a:solidFill>
                <a:latin typeface="Arial"/>
                <a:cs typeface="Arial"/>
                <a:sym typeface="Arial"/>
              </a:rPr>
              <a:t>How important are missing values? Is a zero any different than a missing value?</a:t>
            </a:r>
            <a:endParaRPr sz="2000" kern="0" dirty="0">
              <a:solidFill>
                <a:srgbClr val="000000"/>
              </a:solidFill>
              <a:latin typeface="Arial"/>
              <a:cs typeface="Arial"/>
              <a:sym typeface="Arial"/>
            </a:endParaRPr>
          </a:p>
          <a:p>
            <a:pPr marL="609585" defTabSz="1219170">
              <a:buClr>
                <a:srgbClr val="000000"/>
              </a:buClr>
            </a:pPr>
            <a:endParaRPr sz="2000" kern="0" dirty="0">
              <a:solidFill>
                <a:srgbClr val="000000"/>
              </a:solidFill>
              <a:latin typeface="Arial"/>
              <a:cs typeface="Arial"/>
              <a:sym typeface="Arial"/>
            </a:endParaRPr>
          </a:p>
          <a:p>
            <a:pPr marL="609585" defTabSz="1219170">
              <a:buClr>
                <a:srgbClr val="000000"/>
              </a:buClr>
            </a:pPr>
            <a:r>
              <a:rPr lang="en-US" sz="2000" kern="0" dirty="0">
                <a:solidFill>
                  <a:srgbClr val="000000"/>
                </a:solidFill>
                <a:latin typeface="Arial"/>
                <a:cs typeface="Arial"/>
                <a:sym typeface="Arial"/>
              </a:rPr>
              <a:t>Data quality depends on the context, question, technique - it is your foundation</a:t>
            </a:r>
          </a:p>
          <a:p>
            <a:pPr marL="609585" defTabSz="1219170">
              <a:buClr>
                <a:srgbClr val="000000"/>
              </a:buClr>
            </a:pPr>
            <a:endParaRPr sz="2000" kern="0" dirty="0">
              <a:solidFill>
                <a:srgbClr val="000000"/>
              </a:solidFill>
              <a:latin typeface="Arial"/>
              <a:cs typeface="Arial"/>
              <a:sym typeface="Arial"/>
            </a:endParaRPr>
          </a:p>
          <a:p>
            <a:pPr marL="609585" defTabSz="1219170">
              <a:buClr>
                <a:srgbClr val="000000"/>
              </a:buClr>
            </a:pPr>
            <a:r>
              <a:rPr lang="en" sz="2000" kern="0" dirty="0">
                <a:solidFill>
                  <a:srgbClr val="000000"/>
                </a:solidFill>
                <a:latin typeface="Arial"/>
                <a:cs typeface="Arial"/>
                <a:sym typeface="Arial"/>
              </a:rPr>
              <a:t>Big Data – Who has it, how big is it...will you ever get your hands on it?</a:t>
            </a:r>
            <a:endParaRPr sz="2000" kern="0" dirty="0">
              <a:solidFill>
                <a:srgbClr val="000000"/>
              </a:solidFill>
              <a:latin typeface="Arial"/>
              <a:cs typeface="Arial"/>
              <a:sym typeface="Arial"/>
            </a:endParaRPr>
          </a:p>
          <a:p>
            <a:pPr marL="609585" defTabSz="1219170">
              <a:buClr>
                <a:srgbClr val="000000"/>
              </a:buClr>
            </a:pPr>
            <a:endParaRPr sz="2000" kern="0" dirty="0">
              <a:solidFill>
                <a:srgbClr val="000000"/>
              </a:solidFill>
              <a:latin typeface="Arial"/>
              <a:cs typeface="Arial"/>
              <a:sym typeface="Arial"/>
            </a:endParaRPr>
          </a:p>
          <a:p>
            <a:pPr marL="609585" defTabSz="1219170">
              <a:buClr>
                <a:srgbClr val="000000"/>
              </a:buClr>
            </a:pPr>
            <a:r>
              <a:rPr lang="en" sz="2000" kern="0" dirty="0">
                <a:solidFill>
                  <a:srgbClr val="000000"/>
                </a:solidFill>
                <a:latin typeface="Arial"/>
                <a:cs typeface="Arial"/>
                <a:sym typeface="Arial"/>
              </a:rPr>
              <a:t>Does the data ever satisfy the assumptions of the analytic techniques?</a:t>
            </a:r>
            <a:endParaRPr sz="2000" kern="0" dirty="0">
              <a:solidFill>
                <a:srgbClr val="000000"/>
              </a:solidFill>
              <a:latin typeface="Arial"/>
              <a:cs typeface="Arial"/>
              <a:sym typeface="Arial"/>
            </a:endParaRPr>
          </a:p>
          <a:p>
            <a:pPr marL="609585" defTabSz="1219170">
              <a:buClr>
                <a:srgbClr val="000000"/>
              </a:buClr>
            </a:pPr>
            <a:endParaRPr sz="2000" kern="0" dirty="0">
              <a:solidFill>
                <a:srgbClr val="000000"/>
              </a:solidFill>
              <a:latin typeface="Arial"/>
              <a:cs typeface="Arial"/>
              <a:sym typeface="Arial"/>
            </a:endParaRPr>
          </a:p>
          <a:p>
            <a:pPr marL="609585" defTabSz="1219170">
              <a:buClr>
                <a:srgbClr val="000000"/>
              </a:buClr>
            </a:pPr>
            <a:r>
              <a:rPr lang="en" sz="2000" b="1" kern="0" dirty="0">
                <a:solidFill>
                  <a:srgbClr val="000000"/>
                </a:solidFill>
                <a:latin typeface="Arial"/>
                <a:cs typeface="Arial"/>
                <a:sym typeface="Arial"/>
              </a:rPr>
              <a:t>Data surfing, how important is it...buy the product, call the call center, use the product, talk to sales, customers, data modelers, and data gatherers…</a:t>
            </a:r>
            <a:endParaRPr sz="2000" b="1" kern="0" dirty="0">
              <a:solidFill>
                <a:srgbClr val="000000"/>
              </a:solidFill>
              <a:latin typeface="Arial"/>
              <a:cs typeface="Arial"/>
              <a:sym typeface="Arial"/>
            </a:endParaRPr>
          </a:p>
          <a:p>
            <a:pPr marL="609585" defTabSz="1219170">
              <a:buClr>
                <a:srgbClr val="000000"/>
              </a:buClr>
            </a:pPr>
            <a:endParaRPr sz="2000"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p:txBody>
      </p:sp>
      <p:graphicFrame>
        <p:nvGraphicFramePr>
          <p:cNvPr id="6" name="Google Shape;67;p15">
            <a:extLst>
              <a:ext uri="{FF2B5EF4-FFF2-40B4-BE49-F238E27FC236}">
                <a16:creationId xmlns:a16="http://schemas.microsoft.com/office/drawing/2014/main" id="{C69FB8F8-5CB6-D543-9A66-129509682567}"/>
              </a:ext>
            </a:extLst>
          </p:cNvPr>
          <p:cNvGraphicFramePr/>
          <p:nvPr/>
        </p:nvGraphicFramePr>
        <p:xfrm>
          <a:off x="3709034" y="5519100"/>
          <a:ext cx="8137278" cy="1177667"/>
        </p:xfrm>
        <a:graphic>
          <a:graphicData uri="http://schemas.openxmlformats.org/drawingml/2006/table">
            <a:tbl>
              <a:tblPr>
                <a:noFill/>
              </a:tblPr>
              <a:tblGrid>
                <a:gridCol w="1488471">
                  <a:extLst>
                    <a:ext uri="{9D8B030D-6E8A-4147-A177-3AD203B41FA5}">
                      <a16:colId xmlns:a16="http://schemas.microsoft.com/office/drawing/2014/main" val="20000"/>
                    </a:ext>
                  </a:extLst>
                </a:gridCol>
                <a:gridCol w="1502736">
                  <a:extLst>
                    <a:ext uri="{9D8B030D-6E8A-4147-A177-3AD203B41FA5}">
                      <a16:colId xmlns:a16="http://schemas.microsoft.com/office/drawing/2014/main" val="20001"/>
                    </a:ext>
                  </a:extLst>
                </a:gridCol>
                <a:gridCol w="1601972">
                  <a:extLst>
                    <a:ext uri="{9D8B030D-6E8A-4147-A177-3AD203B41FA5}">
                      <a16:colId xmlns:a16="http://schemas.microsoft.com/office/drawing/2014/main" val="20002"/>
                    </a:ext>
                  </a:extLst>
                </a:gridCol>
                <a:gridCol w="1658679">
                  <a:extLst>
                    <a:ext uri="{9D8B030D-6E8A-4147-A177-3AD203B41FA5}">
                      <a16:colId xmlns:a16="http://schemas.microsoft.com/office/drawing/2014/main" val="20005"/>
                    </a:ext>
                  </a:extLst>
                </a:gridCol>
                <a:gridCol w="1885420">
                  <a:extLst>
                    <a:ext uri="{9D8B030D-6E8A-4147-A177-3AD203B41FA5}">
                      <a16:colId xmlns:a16="http://schemas.microsoft.com/office/drawing/2014/main" val="20006"/>
                    </a:ext>
                  </a:extLst>
                </a:gridCol>
              </a:tblGrid>
              <a:tr h="1177667">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Client </a:t>
                      </a:r>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334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dirty="0"/>
              <a:t>Forecasting Models and Inventory</a:t>
            </a:r>
            <a:endParaRPr dirty="0"/>
          </a:p>
        </p:txBody>
      </p:sp>
      <p:pic>
        <p:nvPicPr>
          <p:cNvPr id="82" name="Google Shape;82;p17"/>
          <p:cNvPicPr preferRelativeResize="0"/>
          <p:nvPr/>
        </p:nvPicPr>
        <p:blipFill>
          <a:blip r:embed="rId3">
            <a:alphaModFix/>
          </a:blip>
          <a:stretch>
            <a:fillRect/>
          </a:stretch>
        </p:blipFill>
        <p:spPr>
          <a:xfrm>
            <a:off x="8160401" y="98933"/>
            <a:ext cx="3910935" cy="3302267"/>
          </a:xfrm>
          <a:prstGeom prst="rect">
            <a:avLst/>
          </a:prstGeom>
          <a:noFill/>
          <a:ln>
            <a:noFill/>
          </a:ln>
        </p:spPr>
      </p:pic>
      <p:sp>
        <p:nvSpPr>
          <p:cNvPr id="83" name="Google Shape;83;p17"/>
          <p:cNvSpPr txBox="1"/>
          <p:nvPr/>
        </p:nvSpPr>
        <p:spPr>
          <a:xfrm>
            <a:off x="544923" y="1213532"/>
            <a:ext cx="7759600" cy="3832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kern="0" dirty="0">
                <a:solidFill>
                  <a:srgbClr val="000000"/>
                </a:solidFill>
                <a:latin typeface="Arial"/>
                <a:cs typeface="Arial"/>
                <a:sym typeface="Arial"/>
              </a:rPr>
              <a:t>Model Accuracy Level Ideal but Problem Growing…</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Revenue and Sales for National Chain - 98% plus</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But our regression model has an R-Square of over .95 and is 98% accurate - how can we be in trouble?</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Is a missing value the same as “0” and when is 0&lt;&gt;0?</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How can data quality be 100% and yet be very problematic for the Analyst? Quality is in the eye of the use case...not a “truth”!</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The power of imputed values - a lesson from sonar signal processing.</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p:txBody>
      </p:sp>
      <p:graphicFrame>
        <p:nvGraphicFramePr>
          <p:cNvPr id="5" name="Google Shape;67;p15">
            <a:extLst>
              <a:ext uri="{FF2B5EF4-FFF2-40B4-BE49-F238E27FC236}">
                <a16:creationId xmlns:a16="http://schemas.microsoft.com/office/drawing/2014/main" id="{781532AC-5AC7-E74B-BEAC-F7B45209388D}"/>
              </a:ext>
            </a:extLst>
          </p:cNvPr>
          <p:cNvGraphicFramePr/>
          <p:nvPr/>
        </p:nvGraphicFramePr>
        <p:xfrm>
          <a:off x="3709034" y="5519100"/>
          <a:ext cx="8137278" cy="1177667"/>
        </p:xfrm>
        <a:graphic>
          <a:graphicData uri="http://schemas.openxmlformats.org/drawingml/2006/table">
            <a:tbl>
              <a:tblPr>
                <a:noFill/>
              </a:tblPr>
              <a:tblGrid>
                <a:gridCol w="1488471">
                  <a:extLst>
                    <a:ext uri="{9D8B030D-6E8A-4147-A177-3AD203B41FA5}">
                      <a16:colId xmlns:a16="http://schemas.microsoft.com/office/drawing/2014/main" val="20000"/>
                    </a:ext>
                  </a:extLst>
                </a:gridCol>
                <a:gridCol w="1502736">
                  <a:extLst>
                    <a:ext uri="{9D8B030D-6E8A-4147-A177-3AD203B41FA5}">
                      <a16:colId xmlns:a16="http://schemas.microsoft.com/office/drawing/2014/main" val="20001"/>
                    </a:ext>
                  </a:extLst>
                </a:gridCol>
                <a:gridCol w="1601972">
                  <a:extLst>
                    <a:ext uri="{9D8B030D-6E8A-4147-A177-3AD203B41FA5}">
                      <a16:colId xmlns:a16="http://schemas.microsoft.com/office/drawing/2014/main" val="20002"/>
                    </a:ext>
                  </a:extLst>
                </a:gridCol>
                <a:gridCol w="1658679">
                  <a:extLst>
                    <a:ext uri="{9D8B030D-6E8A-4147-A177-3AD203B41FA5}">
                      <a16:colId xmlns:a16="http://schemas.microsoft.com/office/drawing/2014/main" val="20005"/>
                    </a:ext>
                  </a:extLst>
                </a:gridCol>
                <a:gridCol w="1885420">
                  <a:extLst>
                    <a:ext uri="{9D8B030D-6E8A-4147-A177-3AD203B41FA5}">
                      <a16:colId xmlns:a16="http://schemas.microsoft.com/office/drawing/2014/main" val="20006"/>
                    </a:ext>
                  </a:extLst>
                </a:gridCol>
              </a:tblGrid>
              <a:tr h="1177667">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Client </a:t>
                      </a:r>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9999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Multi-Level Forecasting</a:t>
            </a:r>
            <a:endParaRPr/>
          </a:p>
        </p:txBody>
      </p:sp>
      <p:pic>
        <p:nvPicPr>
          <p:cNvPr id="89" name="Google Shape;89;p18"/>
          <p:cNvPicPr preferRelativeResize="0"/>
          <p:nvPr/>
        </p:nvPicPr>
        <p:blipFill>
          <a:blip r:embed="rId3">
            <a:alphaModFix/>
          </a:blip>
          <a:stretch>
            <a:fillRect/>
          </a:stretch>
        </p:blipFill>
        <p:spPr>
          <a:xfrm>
            <a:off x="8160401" y="98933"/>
            <a:ext cx="3910935" cy="3302267"/>
          </a:xfrm>
          <a:prstGeom prst="rect">
            <a:avLst/>
          </a:prstGeom>
          <a:noFill/>
          <a:ln>
            <a:noFill/>
          </a:ln>
        </p:spPr>
      </p:pic>
      <p:sp>
        <p:nvSpPr>
          <p:cNvPr id="90" name="Google Shape;90;p18"/>
          <p:cNvSpPr txBox="1"/>
          <p:nvPr/>
        </p:nvSpPr>
        <p:spPr>
          <a:xfrm>
            <a:off x="415600" y="1177673"/>
            <a:ext cx="7825159" cy="3832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900" kern="0" dirty="0">
                <a:solidFill>
                  <a:srgbClr val="000000"/>
                </a:solidFill>
                <a:latin typeface="Arial"/>
                <a:cs typeface="Arial"/>
                <a:sym typeface="Arial"/>
              </a:rPr>
              <a:t>Sometimes it is more important to understand the error in the model - especially if managing inventory, costs, impressions, performance. </a:t>
            </a:r>
            <a:endParaRPr sz="1900" kern="0" dirty="0">
              <a:solidFill>
                <a:srgbClr val="000000"/>
              </a:solidFill>
              <a:latin typeface="Arial"/>
              <a:cs typeface="Arial"/>
              <a:sym typeface="Arial"/>
            </a:endParaRPr>
          </a:p>
          <a:p>
            <a:pPr defTabSz="1219170">
              <a:buClr>
                <a:srgbClr val="000000"/>
              </a:buClr>
            </a:pPr>
            <a:endParaRPr sz="1900" kern="0" dirty="0">
              <a:solidFill>
                <a:srgbClr val="000000"/>
              </a:solidFill>
              <a:latin typeface="Arial"/>
              <a:cs typeface="Arial"/>
              <a:sym typeface="Arial"/>
            </a:endParaRPr>
          </a:p>
          <a:p>
            <a:pPr defTabSz="1219170">
              <a:buClr>
                <a:srgbClr val="000000"/>
              </a:buClr>
            </a:pPr>
            <a:r>
              <a:rPr lang="en" sz="1900" kern="0" dirty="0">
                <a:solidFill>
                  <a:srgbClr val="000000"/>
                </a:solidFill>
                <a:latin typeface="Arial"/>
                <a:cs typeface="Arial"/>
                <a:sym typeface="Arial"/>
              </a:rPr>
              <a:t>Geo\Timing	6 months	1 Month	Opening, 	Mid-Promo</a:t>
            </a:r>
            <a:endParaRPr sz="1900" kern="0" dirty="0">
              <a:solidFill>
                <a:srgbClr val="000000"/>
              </a:solidFill>
              <a:latin typeface="Arial"/>
              <a:cs typeface="Arial"/>
              <a:sym typeface="Arial"/>
            </a:endParaRPr>
          </a:p>
          <a:p>
            <a:pPr defTabSz="1219170">
              <a:buClr>
                <a:srgbClr val="000000"/>
              </a:buClr>
            </a:pPr>
            <a:endParaRPr sz="1900" kern="0" dirty="0">
              <a:solidFill>
                <a:srgbClr val="000000"/>
              </a:solidFill>
              <a:latin typeface="Arial"/>
              <a:cs typeface="Arial"/>
              <a:sym typeface="Arial"/>
            </a:endParaRPr>
          </a:p>
          <a:p>
            <a:pPr defTabSz="1219170">
              <a:buClr>
                <a:srgbClr val="000000"/>
              </a:buClr>
            </a:pPr>
            <a:r>
              <a:rPr lang="en" sz="1900" kern="0" dirty="0">
                <a:solidFill>
                  <a:srgbClr val="000000"/>
                </a:solidFill>
                <a:latin typeface="Arial"/>
                <a:cs typeface="Arial"/>
                <a:sym typeface="Arial"/>
              </a:rPr>
              <a:t>Global		5%*	3%	2%	1%</a:t>
            </a:r>
            <a:endParaRPr sz="1900" kern="0" dirty="0">
              <a:solidFill>
                <a:srgbClr val="000000"/>
              </a:solidFill>
              <a:latin typeface="Arial"/>
              <a:cs typeface="Arial"/>
              <a:sym typeface="Arial"/>
            </a:endParaRPr>
          </a:p>
          <a:p>
            <a:pPr defTabSz="1219170">
              <a:buClr>
                <a:srgbClr val="000000"/>
              </a:buClr>
            </a:pPr>
            <a:endParaRPr sz="1900" kern="0" dirty="0">
              <a:solidFill>
                <a:srgbClr val="000000"/>
              </a:solidFill>
              <a:latin typeface="Arial"/>
              <a:cs typeface="Arial"/>
              <a:sym typeface="Arial"/>
            </a:endParaRPr>
          </a:p>
          <a:p>
            <a:pPr defTabSz="1219170">
              <a:buClr>
                <a:srgbClr val="000000"/>
              </a:buClr>
            </a:pPr>
            <a:r>
              <a:rPr lang="en" sz="1900" kern="0" dirty="0">
                <a:solidFill>
                  <a:srgbClr val="000000"/>
                </a:solidFill>
                <a:latin typeface="Arial"/>
                <a:cs typeface="Arial"/>
                <a:sym typeface="Arial"/>
              </a:rPr>
              <a:t>Regional		20%	5%	3%	3%</a:t>
            </a:r>
            <a:endParaRPr sz="1900" kern="0" dirty="0">
              <a:solidFill>
                <a:srgbClr val="000000"/>
              </a:solidFill>
              <a:latin typeface="Arial"/>
              <a:cs typeface="Arial"/>
              <a:sym typeface="Arial"/>
            </a:endParaRPr>
          </a:p>
          <a:p>
            <a:pPr defTabSz="1219170">
              <a:buClr>
                <a:srgbClr val="000000"/>
              </a:buClr>
            </a:pPr>
            <a:endParaRPr sz="1900" kern="0" dirty="0">
              <a:solidFill>
                <a:srgbClr val="000000"/>
              </a:solidFill>
              <a:latin typeface="Arial"/>
              <a:cs typeface="Arial"/>
              <a:sym typeface="Arial"/>
            </a:endParaRPr>
          </a:p>
          <a:p>
            <a:pPr defTabSz="1219170">
              <a:buClr>
                <a:srgbClr val="000000"/>
              </a:buClr>
            </a:pPr>
            <a:r>
              <a:rPr lang="en" sz="1900" kern="0" dirty="0">
                <a:solidFill>
                  <a:srgbClr val="000000"/>
                </a:solidFill>
                <a:latin typeface="Arial"/>
                <a:cs typeface="Arial"/>
                <a:sym typeface="Arial"/>
              </a:rPr>
              <a:t>Local		40%	20%	10%	5%</a:t>
            </a:r>
            <a:endParaRPr sz="1900" kern="0" dirty="0">
              <a:solidFill>
                <a:srgbClr val="000000"/>
              </a:solidFill>
              <a:latin typeface="Arial"/>
              <a:cs typeface="Arial"/>
              <a:sym typeface="Arial"/>
            </a:endParaRPr>
          </a:p>
          <a:p>
            <a:pPr defTabSz="1219170">
              <a:buClr>
                <a:srgbClr val="000000"/>
              </a:buClr>
            </a:pPr>
            <a:endParaRPr sz="1900" kern="0" dirty="0">
              <a:solidFill>
                <a:srgbClr val="000000"/>
              </a:solidFill>
              <a:latin typeface="Arial"/>
              <a:cs typeface="Arial"/>
              <a:sym typeface="Arial"/>
            </a:endParaRPr>
          </a:p>
          <a:p>
            <a:pPr defTabSz="1219170">
              <a:buClr>
                <a:srgbClr val="000000"/>
              </a:buClr>
            </a:pPr>
            <a:r>
              <a:rPr lang="en" sz="1900" kern="0" dirty="0">
                <a:solidFill>
                  <a:srgbClr val="000000"/>
                </a:solidFill>
                <a:latin typeface="Arial"/>
                <a:cs typeface="Arial"/>
                <a:sym typeface="Arial"/>
              </a:rPr>
              <a:t>Store		75%	50%	20%	10%</a:t>
            </a:r>
          </a:p>
          <a:p>
            <a:pPr defTabSz="1219170">
              <a:buClr>
                <a:srgbClr val="000000"/>
              </a:buClr>
            </a:pPr>
            <a:endParaRPr lang="en" sz="1900" kern="0" dirty="0">
              <a:solidFill>
                <a:srgbClr val="000000"/>
              </a:solidFill>
              <a:latin typeface="Arial"/>
              <a:cs typeface="Arial"/>
              <a:sym typeface="Arial"/>
            </a:endParaRPr>
          </a:p>
          <a:p>
            <a:pPr defTabSz="1219170">
              <a:buClr>
                <a:srgbClr val="000000"/>
              </a:buClr>
            </a:pPr>
            <a:r>
              <a:rPr lang="en" sz="1900" kern="0" dirty="0">
                <a:solidFill>
                  <a:srgbClr val="000000"/>
                </a:solidFill>
                <a:latin typeface="Arial"/>
                <a:cs typeface="Arial"/>
                <a:sym typeface="Arial"/>
              </a:rPr>
              <a:t>* +/- % Error provided by Model Development team at 80% Confidence</a:t>
            </a:r>
            <a:endParaRPr sz="1900" kern="0" dirty="0">
              <a:solidFill>
                <a:srgbClr val="000000"/>
              </a:solidFill>
              <a:latin typeface="Arial"/>
              <a:cs typeface="Arial"/>
              <a:sym typeface="Arial"/>
            </a:endParaRPr>
          </a:p>
        </p:txBody>
      </p:sp>
      <p:graphicFrame>
        <p:nvGraphicFramePr>
          <p:cNvPr id="6" name="Google Shape;67;p15">
            <a:extLst>
              <a:ext uri="{FF2B5EF4-FFF2-40B4-BE49-F238E27FC236}">
                <a16:creationId xmlns:a16="http://schemas.microsoft.com/office/drawing/2014/main" id="{760D375C-0F08-444F-9B54-B60E951EFB96}"/>
              </a:ext>
            </a:extLst>
          </p:cNvPr>
          <p:cNvGraphicFramePr/>
          <p:nvPr/>
        </p:nvGraphicFramePr>
        <p:xfrm>
          <a:off x="3709034" y="5519100"/>
          <a:ext cx="8137278" cy="1177667"/>
        </p:xfrm>
        <a:graphic>
          <a:graphicData uri="http://schemas.openxmlformats.org/drawingml/2006/table">
            <a:tbl>
              <a:tblPr>
                <a:noFill/>
              </a:tblPr>
              <a:tblGrid>
                <a:gridCol w="1488471">
                  <a:extLst>
                    <a:ext uri="{9D8B030D-6E8A-4147-A177-3AD203B41FA5}">
                      <a16:colId xmlns:a16="http://schemas.microsoft.com/office/drawing/2014/main" val="20000"/>
                    </a:ext>
                  </a:extLst>
                </a:gridCol>
                <a:gridCol w="1502736">
                  <a:extLst>
                    <a:ext uri="{9D8B030D-6E8A-4147-A177-3AD203B41FA5}">
                      <a16:colId xmlns:a16="http://schemas.microsoft.com/office/drawing/2014/main" val="20001"/>
                    </a:ext>
                  </a:extLst>
                </a:gridCol>
                <a:gridCol w="1601972">
                  <a:extLst>
                    <a:ext uri="{9D8B030D-6E8A-4147-A177-3AD203B41FA5}">
                      <a16:colId xmlns:a16="http://schemas.microsoft.com/office/drawing/2014/main" val="20002"/>
                    </a:ext>
                  </a:extLst>
                </a:gridCol>
                <a:gridCol w="1658679">
                  <a:extLst>
                    <a:ext uri="{9D8B030D-6E8A-4147-A177-3AD203B41FA5}">
                      <a16:colId xmlns:a16="http://schemas.microsoft.com/office/drawing/2014/main" val="20005"/>
                    </a:ext>
                  </a:extLst>
                </a:gridCol>
                <a:gridCol w="1885420">
                  <a:extLst>
                    <a:ext uri="{9D8B030D-6E8A-4147-A177-3AD203B41FA5}">
                      <a16:colId xmlns:a16="http://schemas.microsoft.com/office/drawing/2014/main" val="20006"/>
                    </a:ext>
                  </a:extLst>
                </a:gridCol>
              </a:tblGrid>
              <a:tr h="1177667">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Client </a:t>
                      </a:r>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1271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dirty="0"/>
              <a:t>A/B Testing - Refinement </a:t>
            </a:r>
            <a:endParaRPr dirty="0"/>
          </a:p>
        </p:txBody>
      </p:sp>
      <p:sp>
        <p:nvSpPr>
          <p:cNvPr id="97" name="Google Shape;97;p19"/>
          <p:cNvSpPr txBox="1"/>
          <p:nvPr/>
        </p:nvSpPr>
        <p:spPr>
          <a:xfrm>
            <a:off x="410584" y="1256883"/>
            <a:ext cx="9758800" cy="7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dirty="0">
                <a:solidFill>
                  <a:srgbClr val="000000"/>
                </a:solidFill>
                <a:latin typeface="Arial"/>
                <a:cs typeface="Arial"/>
                <a:sym typeface="Arial"/>
              </a:rPr>
              <a:t>Refine - Incrementally improve from a workable creative ad/website experience</a:t>
            </a:r>
            <a:endParaRPr sz="2400" kern="0" dirty="0">
              <a:solidFill>
                <a:srgbClr val="000000"/>
              </a:solidFill>
              <a:latin typeface="Arial"/>
              <a:cs typeface="Arial"/>
              <a:sym typeface="Arial"/>
            </a:endParaRPr>
          </a:p>
          <a:p>
            <a:pPr defTabSz="1219170">
              <a:buClr>
                <a:srgbClr val="000000"/>
              </a:buClr>
            </a:pPr>
            <a:r>
              <a:rPr lang="en" sz="2400" kern="0" dirty="0">
                <a:solidFill>
                  <a:srgbClr val="000000"/>
                </a:solidFill>
                <a:latin typeface="Arial"/>
                <a:cs typeface="Arial"/>
                <a:sym typeface="Arial"/>
              </a:rPr>
              <a:t>Redefine - Change things dramatically to find a break-through performance experience</a:t>
            </a:r>
            <a:endParaRPr sz="2400" kern="0" dirty="0">
              <a:solidFill>
                <a:srgbClr val="000000"/>
              </a:solidFill>
              <a:latin typeface="Arial"/>
              <a:cs typeface="Arial"/>
              <a:sym typeface="Arial"/>
            </a:endParaRPr>
          </a:p>
          <a:p>
            <a:pPr defTabSz="1219170">
              <a:buClr>
                <a:srgbClr val="000000"/>
              </a:buClr>
            </a:pPr>
            <a:endParaRPr sz="2400" kern="0" dirty="0">
              <a:solidFill>
                <a:srgbClr val="000000"/>
              </a:solidFill>
              <a:latin typeface="Arial"/>
              <a:cs typeface="Arial"/>
              <a:sym typeface="Arial"/>
            </a:endParaRPr>
          </a:p>
        </p:txBody>
      </p:sp>
      <p:sp>
        <p:nvSpPr>
          <p:cNvPr id="98" name="Google Shape;98;p19"/>
          <p:cNvSpPr txBox="1"/>
          <p:nvPr/>
        </p:nvSpPr>
        <p:spPr>
          <a:xfrm rot="-5400000">
            <a:off x="-146366" y="4002400"/>
            <a:ext cx="2566000" cy="24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performance </a:t>
            </a:r>
            <a:endParaRPr sz="1867" kern="0" dirty="0">
              <a:solidFill>
                <a:srgbClr val="000000"/>
              </a:solidFill>
              <a:latin typeface="Arial"/>
              <a:cs typeface="Arial"/>
              <a:sym typeface="Arial"/>
            </a:endParaRPr>
          </a:p>
        </p:txBody>
      </p:sp>
      <p:cxnSp>
        <p:nvCxnSpPr>
          <p:cNvPr id="99" name="Google Shape;99;p19"/>
          <p:cNvCxnSpPr/>
          <p:nvPr/>
        </p:nvCxnSpPr>
        <p:spPr>
          <a:xfrm rot="10800000">
            <a:off x="1281479" y="3228422"/>
            <a:ext cx="0" cy="532000"/>
          </a:xfrm>
          <a:prstGeom prst="straightConnector1">
            <a:avLst/>
          </a:prstGeom>
          <a:noFill/>
          <a:ln w="28575" cap="flat" cmpd="sng">
            <a:solidFill>
              <a:schemeClr val="dk2"/>
            </a:solidFill>
            <a:prstDash val="solid"/>
            <a:round/>
            <a:headEnd type="none" w="med" len="med"/>
            <a:tailEnd type="triangle" w="med" len="med"/>
          </a:ln>
        </p:spPr>
      </p:cxnSp>
      <p:sp>
        <p:nvSpPr>
          <p:cNvPr id="100" name="Google Shape;100;p19"/>
          <p:cNvSpPr txBox="1"/>
          <p:nvPr/>
        </p:nvSpPr>
        <p:spPr>
          <a:xfrm>
            <a:off x="1916724" y="4917920"/>
            <a:ext cx="2826000" cy="319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Time</a:t>
            </a:r>
            <a:endParaRPr sz="1867" kern="0" dirty="0">
              <a:solidFill>
                <a:srgbClr val="000000"/>
              </a:solidFill>
              <a:latin typeface="Arial"/>
              <a:cs typeface="Arial"/>
              <a:sym typeface="Arial"/>
            </a:endParaRPr>
          </a:p>
        </p:txBody>
      </p:sp>
      <p:cxnSp>
        <p:nvCxnSpPr>
          <p:cNvPr id="101" name="Google Shape;101;p19"/>
          <p:cNvCxnSpPr/>
          <p:nvPr/>
        </p:nvCxnSpPr>
        <p:spPr>
          <a:xfrm rot="10800000" flipH="1">
            <a:off x="2764124" y="5237120"/>
            <a:ext cx="565600" cy="2000"/>
          </a:xfrm>
          <a:prstGeom prst="straightConnector1">
            <a:avLst/>
          </a:prstGeom>
          <a:noFill/>
          <a:ln w="28575" cap="flat" cmpd="sng">
            <a:solidFill>
              <a:schemeClr val="dk2"/>
            </a:solidFill>
            <a:prstDash val="solid"/>
            <a:round/>
            <a:headEnd type="none" w="med" len="med"/>
            <a:tailEnd type="triangle" w="med" len="med"/>
          </a:ln>
        </p:spPr>
      </p:cxnSp>
      <p:sp>
        <p:nvSpPr>
          <p:cNvPr id="102" name="Google Shape;102;p19"/>
          <p:cNvSpPr txBox="1"/>
          <p:nvPr/>
        </p:nvSpPr>
        <p:spPr>
          <a:xfrm>
            <a:off x="8162096" y="3113725"/>
            <a:ext cx="2826000" cy="319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solidFill>
                  <a:srgbClr val="000000"/>
                </a:solidFill>
                <a:latin typeface="Arial"/>
                <a:cs typeface="Arial"/>
                <a:sym typeface="Arial"/>
              </a:rPr>
              <a:t>Best solution</a:t>
            </a:r>
            <a:endParaRPr sz="2400" kern="0" dirty="0">
              <a:solidFill>
                <a:srgbClr val="000000"/>
              </a:solidFill>
              <a:latin typeface="Arial"/>
              <a:cs typeface="Arial"/>
              <a:sym typeface="Arial"/>
            </a:endParaRPr>
          </a:p>
          <a:p>
            <a:pPr algn="ctr" defTabSz="1219170">
              <a:buClr>
                <a:srgbClr val="000000"/>
              </a:buClr>
            </a:pPr>
            <a:r>
              <a:rPr lang="en" sz="2400" kern="0" dirty="0">
                <a:solidFill>
                  <a:srgbClr val="000000"/>
                </a:solidFill>
                <a:latin typeface="Arial"/>
                <a:cs typeface="Arial"/>
                <a:sym typeface="Arial"/>
              </a:rPr>
              <a:t>is missed</a:t>
            </a:r>
            <a:endParaRPr sz="2400" kern="0" dirty="0">
              <a:solidFill>
                <a:srgbClr val="000000"/>
              </a:solidFill>
              <a:latin typeface="Arial"/>
              <a:cs typeface="Arial"/>
              <a:sym typeface="Arial"/>
            </a:endParaRPr>
          </a:p>
        </p:txBody>
      </p:sp>
      <p:pic>
        <p:nvPicPr>
          <p:cNvPr id="103" name="Google Shape;103;p19"/>
          <p:cNvPicPr preferRelativeResize="0"/>
          <p:nvPr/>
        </p:nvPicPr>
        <p:blipFill>
          <a:blip r:embed="rId3">
            <a:alphaModFix/>
          </a:blip>
          <a:stretch>
            <a:fillRect/>
          </a:stretch>
        </p:blipFill>
        <p:spPr>
          <a:xfrm>
            <a:off x="5964217" y="2817693"/>
            <a:ext cx="320496" cy="319200"/>
          </a:xfrm>
          <a:prstGeom prst="rect">
            <a:avLst/>
          </a:prstGeom>
          <a:noFill/>
          <a:ln>
            <a:noFill/>
          </a:ln>
        </p:spPr>
      </p:pic>
      <p:sp>
        <p:nvSpPr>
          <p:cNvPr id="104" name="Google Shape;104;p19"/>
          <p:cNvSpPr/>
          <p:nvPr/>
        </p:nvSpPr>
        <p:spPr>
          <a:xfrm rot="20970414">
            <a:off x="1686593" y="3779626"/>
            <a:ext cx="6045916" cy="693945"/>
          </a:xfrm>
          <a:custGeom>
            <a:avLst/>
            <a:gdLst/>
            <a:ahLst/>
            <a:cxnLst/>
            <a:rect l="l" t="t" r="r" b="b"/>
            <a:pathLst>
              <a:path w="170793" h="38157" extrusionOk="0">
                <a:moveTo>
                  <a:pt x="0" y="38157"/>
                </a:moveTo>
                <a:cubicBezTo>
                  <a:pt x="7031" y="32884"/>
                  <a:pt x="19221" y="15943"/>
                  <a:pt x="10642" y="14035"/>
                </a:cubicBezTo>
                <a:cubicBezTo>
                  <a:pt x="8437" y="13545"/>
                  <a:pt x="4912" y="12724"/>
                  <a:pt x="3902" y="14745"/>
                </a:cubicBezTo>
                <a:cubicBezTo>
                  <a:pt x="2015" y="18520"/>
                  <a:pt x="3209" y="24381"/>
                  <a:pt x="6385" y="27160"/>
                </a:cubicBezTo>
                <a:cubicBezTo>
                  <a:pt x="12531" y="32537"/>
                  <a:pt x="24877" y="31653"/>
                  <a:pt x="30861" y="26096"/>
                </a:cubicBezTo>
                <a:cubicBezTo>
                  <a:pt x="33852" y="23318"/>
                  <a:pt x="34282" y="17908"/>
                  <a:pt x="32990" y="14035"/>
                </a:cubicBezTo>
                <a:cubicBezTo>
                  <a:pt x="31969" y="10973"/>
                  <a:pt x="25478" y="10136"/>
                  <a:pt x="23412" y="12616"/>
                </a:cubicBezTo>
                <a:cubicBezTo>
                  <a:pt x="19845" y="16897"/>
                  <a:pt x="23652" y="25626"/>
                  <a:pt x="28378" y="28579"/>
                </a:cubicBezTo>
                <a:cubicBezTo>
                  <a:pt x="33308" y="31659"/>
                  <a:pt x="40385" y="32211"/>
                  <a:pt x="45760" y="29998"/>
                </a:cubicBezTo>
                <a:cubicBezTo>
                  <a:pt x="50917" y="27874"/>
                  <a:pt x="53987" y="19517"/>
                  <a:pt x="51790" y="14390"/>
                </a:cubicBezTo>
                <a:cubicBezTo>
                  <a:pt x="50743" y="11948"/>
                  <a:pt x="47681" y="10509"/>
                  <a:pt x="45050" y="10133"/>
                </a:cubicBezTo>
                <a:cubicBezTo>
                  <a:pt x="39777" y="9379"/>
                  <a:pt x="41397" y="23042"/>
                  <a:pt x="45760" y="26096"/>
                </a:cubicBezTo>
                <a:cubicBezTo>
                  <a:pt x="51478" y="30099"/>
                  <a:pt x="60880" y="30677"/>
                  <a:pt x="66688" y="26805"/>
                </a:cubicBezTo>
                <a:cubicBezTo>
                  <a:pt x="71917" y="23319"/>
                  <a:pt x="76333" y="10912"/>
                  <a:pt x="70590" y="8360"/>
                </a:cubicBezTo>
                <a:cubicBezTo>
                  <a:pt x="68258" y="7323"/>
                  <a:pt x="65424" y="5445"/>
                  <a:pt x="63141" y="6586"/>
                </a:cubicBezTo>
                <a:cubicBezTo>
                  <a:pt x="59402" y="8455"/>
                  <a:pt x="60355" y="14945"/>
                  <a:pt x="61368" y="19001"/>
                </a:cubicBezTo>
                <a:cubicBezTo>
                  <a:pt x="62868" y="25007"/>
                  <a:pt x="71494" y="27870"/>
                  <a:pt x="77685" y="27870"/>
                </a:cubicBezTo>
                <a:cubicBezTo>
                  <a:pt x="84244" y="27870"/>
                  <a:pt x="89404" y="18071"/>
                  <a:pt x="88681" y="11552"/>
                </a:cubicBezTo>
                <a:cubicBezTo>
                  <a:pt x="88302" y="8136"/>
                  <a:pt x="84314" y="4812"/>
                  <a:pt x="80877" y="4812"/>
                </a:cubicBezTo>
                <a:cubicBezTo>
                  <a:pt x="76424" y="4812"/>
                  <a:pt x="76551" y="13884"/>
                  <a:pt x="78394" y="17937"/>
                </a:cubicBezTo>
                <a:cubicBezTo>
                  <a:pt x="80557" y="22695"/>
                  <a:pt x="85615" y="26937"/>
                  <a:pt x="90810" y="27515"/>
                </a:cubicBezTo>
                <a:cubicBezTo>
                  <a:pt x="94751" y="27953"/>
                  <a:pt x="99823" y="25810"/>
                  <a:pt x="101451" y="22194"/>
                </a:cubicBezTo>
                <a:cubicBezTo>
                  <a:pt x="103794" y="16989"/>
                  <a:pt x="103179" y="6461"/>
                  <a:pt x="97549" y="5522"/>
                </a:cubicBezTo>
                <a:cubicBezTo>
                  <a:pt x="92629" y="4701"/>
                  <a:pt x="92604" y="16893"/>
                  <a:pt x="96131" y="20420"/>
                </a:cubicBezTo>
                <a:cubicBezTo>
                  <a:pt x="99903" y="24192"/>
                  <a:pt x="106724" y="25791"/>
                  <a:pt x="111738" y="23968"/>
                </a:cubicBezTo>
                <a:cubicBezTo>
                  <a:pt x="117615" y="21831"/>
                  <a:pt x="120708" y="10681"/>
                  <a:pt x="116705" y="5877"/>
                </a:cubicBezTo>
                <a:cubicBezTo>
                  <a:pt x="115340" y="4239"/>
                  <a:pt x="111827" y="4723"/>
                  <a:pt x="110320" y="6231"/>
                </a:cubicBezTo>
                <a:cubicBezTo>
                  <a:pt x="108312" y="8240"/>
                  <a:pt x="109277" y="11989"/>
                  <a:pt x="109965" y="14745"/>
                </a:cubicBezTo>
                <a:cubicBezTo>
                  <a:pt x="111660" y="21529"/>
                  <a:pt x="124675" y="26209"/>
                  <a:pt x="129829" y="21484"/>
                </a:cubicBezTo>
                <a:cubicBezTo>
                  <a:pt x="135094" y="16658"/>
                  <a:pt x="134306" y="-1405"/>
                  <a:pt x="127346" y="201"/>
                </a:cubicBezTo>
                <a:cubicBezTo>
                  <a:pt x="121415" y="1569"/>
                  <a:pt x="125524" y="13989"/>
                  <a:pt x="129829" y="18292"/>
                </a:cubicBezTo>
                <a:cubicBezTo>
                  <a:pt x="133555" y="22016"/>
                  <a:pt x="141121" y="23796"/>
                  <a:pt x="145437" y="20775"/>
                </a:cubicBezTo>
                <a:cubicBezTo>
                  <a:pt x="149037" y="18256"/>
                  <a:pt x="152724" y="12644"/>
                  <a:pt x="150758" y="8714"/>
                </a:cubicBezTo>
                <a:cubicBezTo>
                  <a:pt x="149213" y="5626"/>
                  <a:pt x="147799" y="985"/>
                  <a:pt x="144373" y="556"/>
                </a:cubicBezTo>
                <a:cubicBezTo>
                  <a:pt x="142119" y="274"/>
                  <a:pt x="139303" y="2555"/>
                  <a:pt x="139052" y="4812"/>
                </a:cubicBezTo>
                <a:cubicBezTo>
                  <a:pt x="137820" y="15888"/>
                  <a:pt x="170623" y="26953"/>
                  <a:pt x="170623" y="15809"/>
                </a:cubicBezTo>
                <a:cubicBezTo>
                  <a:pt x="170623" y="14254"/>
                  <a:pt x="171304" y="11893"/>
                  <a:pt x="169913" y="11197"/>
                </a:cubicBezTo>
              </a:path>
            </a:pathLst>
          </a:custGeom>
          <a:noFill/>
          <a:ln w="9525" cap="flat" cmpd="sng">
            <a:solidFill>
              <a:schemeClr val="dk2"/>
            </a:solidFill>
            <a:prstDash val="solid"/>
            <a:round/>
            <a:headEnd type="none" w="med" len="med"/>
            <a:tailEnd type="none" w="med" len="med"/>
          </a:ln>
        </p:spPr>
      </p:sp>
      <p:pic>
        <p:nvPicPr>
          <p:cNvPr id="107" name="Google Shape;107;p19"/>
          <p:cNvPicPr preferRelativeResize="0"/>
          <p:nvPr/>
        </p:nvPicPr>
        <p:blipFill>
          <a:blip r:embed="rId4">
            <a:alphaModFix/>
          </a:blip>
          <a:stretch>
            <a:fillRect/>
          </a:stretch>
        </p:blipFill>
        <p:spPr>
          <a:xfrm>
            <a:off x="10164367" y="81534"/>
            <a:ext cx="1965300" cy="1965300"/>
          </a:xfrm>
          <a:prstGeom prst="rect">
            <a:avLst/>
          </a:prstGeom>
          <a:noFill/>
          <a:ln>
            <a:noFill/>
          </a:ln>
        </p:spPr>
      </p:pic>
      <p:graphicFrame>
        <p:nvGraphicFramePr>
          <p:cNvPr id="14" name="Google Shape;67;p15">
            <a:extLst>
              <a:ext uri="{FF2B5EF4-FFF2-40B4-BE49-F238E27FC236}">
                <a16:creationId xmlns:a16="http://schemas.microsoft.com/office/drawing/2014/main" id="{5930B157-5518-A645-84AD-11ECFCB6C640}"/>
              </a:ext>
            </a:extLst>
          </p:cNvPr>
          <p:cNvGraphicFramePr/>
          <p:nvPr>
            <p:extLst>
              <p:ext uri="{D42A27DB-BD31-4B8C-83A1-F6EECF244321}">
                <p14:modId xmlns:p14="http://schemas.microsoft.com/office/powerpoint/2010/main" val="1148363015"/>
              </p:ext>
            </p:extLst>
          </p:nvPr>
        </p:nvGraphicFramePr>
        <p:xfrm>
          <a:off x="3803627" y="5392412"/>
          <a:ext cx="8137278" cy="1177667"/>
        </p:xfrm>
        <a:graphic>
          <a:graphicData uri="http://schemas.openxmlformats.org/drawingml/2006/table">
            <a:tbl>
              <a:tblPr>
                <a:noFill/>
              </a:tblPr>
              <a:tblGrid>
                <a:gridCol w="1488471">
                  <a:extLst>
                    <a:ext uri="{9D8B030D-6E8A-4147-A177-3AD203B41FA5}">
                      <a16:colId xmlns:a16="http://schemas.microsoft.com/office/drawing/2014/main" val="20000"/>
                    </a:ext>
                  </a:extLst>
                </a:gridCol>
                <a:gridCol w="1502736">
                  <a:extLst>
                    <a:ext uri="{9D8B030D-6E8A-4147-A177-3AD203B41FA5}">
                      <a16:colId xmlns:a16="http://schemas.microsoft.com/office/drawing/2014/main" val="20001"/>
                    </a:ext>
                  </a:extLst>
                </a:gridCol>
                <a:gridCol w="1601972">
                  <a:extLst>
                    <a:ext uri="{9D8B030D-6E8A-4147-A177-3AD203B41FA5}">
                      <a16:colId xmlns:a16="http://schemas.microsoft.com/office/drawing/2014/main" val="20002"/>
                    </a:ext>
                  </a:extLst>
                </a:gridCol>
                <a:gridCol w="1658679">
                  <a:extLst>
                    <a:ext uri="{9D8B030D-6E8A-4147-A177-3AD203B41FA5}">
                      <a16:colId xmlns:a16="http://schemas.microsoft.com/office/drawing/2014/main" val="20005"/>
                    </a:ext>
                  </a:extLst>
                </a:gridCol>
                <a:gridCol w="1885420">
                  <a:extLst>
                    <a:ext uri="{9D8B030D-6E8A-4147-A177-3AD203B41FA5}">
                      <a16:colId xmlns:a16="http://schemas.microsoft.com/office/drawing/2014/main" val="20006"/>
                    </a:ext>
                  </a:extLst>
                </a:gridCol>
              </a:tblGrid>
              <a:tr h="1177667">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Client </a:t>
                      </a:r>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7778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15600" y="387615"/>
            <a:ext cx="11360800" cy="763600"/>
          </a:xfrm>
          <a:prstGeom prst="rect">
            <a:avLst/>
          </a:prstGeom>
        </p:spPr>
        <p:txBody>
          <a:bodyPr spcFirstLastPara="1" wrap="square" lIns="121900" tIns="121900" rIns="121900" bIns="121900" anchor="t" anchorCtr="0">
            <a:noAutofit/>
          </a:bodyPr>
          <a:lstStyle/>
          <a:p>
            <a:r>
              <a:rPr lang="en"/>
              <a:t>Predictive Modeling</a:t>
            </a:r>
            <a:endParaRPr dirty="0"/>
          </a:p>
        </p:txBody>
      </p:sp>
      <p:pic>
        <p:nvPicPr>
          <p:cNvPr id="113" name="Google Shape;113;p20"/>
          <p:cNvPicPr preferRelativeResize="0"/>
          <p:nvPr/>
        </p:nvPicPr>
        <p:blipFill>
          <a:blip r:embed="rId3">
            <a:alphaModFix/>
          </a:blip>
          <a:stretch>
            <a:fillRect/>
          </a:stretch>
        </p:blipFill>
        <p:spPr>
          <a:xfrm>
            <a:off x="8229600" y="93061"/>
            <a:ext cx="3205596" cy="1536042"/>
          </a:xfrm>
          <a:prstGeom prst="rect">
            <a:avLst/>
          </a:prstGeom>
          <a:noFill/>
          <a:ln>
            <a:noFill/>
          </a:ln>
        </p:spPr>
      </p:pic>
      <p:sp>
        <p:nvSpPr>
          <p:cNvPr id="114" name="Google Shape;114;p20"/>
          <p:cNvSpPr txBox="1"/>
          <p:nvPr/>
        </p:nvSpPr>
        <p:spPr>
          <a:xfrm>
            <a:off x="415600" y="1005358"/>
            <a:ext cx="10805200" cy="4225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kern="0" dirty="0">
                <a:solidFill>
                  <a:srgbClr val="000000"/>
                </a:solidFill>
                <a:latin typeface="Arial"/>
                <a:cs typeface="Arial"/>
                <a:sym typeface="Arial"/>
              </a:rPr>
              <a:t>Why would my model be worse than random?</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Context: Improve the financial performance of the audit teams - add a layer of predictive to random selection.</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Dataset: 2 Million late </a:t>
            </a:r>
            <a:r>
              <a:rPr lang="en" sz="2000" kern="0" dirty="0" err="1">
                <a:solidFill>
                  <a:srgbClr val="000000"/>
                </a:solidFill>
                <a:latin typeface="Arial"/>
                <a:cs typeface="Arial"/>
                <a:sym typeface="Arial"/>
              </a:rPr>
              <a:t>payors</a:t>
            </a:r>
            <a:r>
              <a:rPr lang="en" sz="2000" kern="0" dirty="0">
                <a:solidFill>
                  <a:srgbClr val="000000"/>
                </a:solidFill>
                <a:latin typeface="Arial"/>
                <a:cs typeface="Arial"/>
                <a:sym typeface="Arial"/>
              </a:rPr>
              <a:t> (non-filers/stop filers) - how do I check data quality on huge volume?</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Sampling Strategy - In/Out Sample 50K records for initial model build</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Score hold out sample - assess performance of predictive model (lift over random selection)</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Guess the most predictive variables? What assumptions in linear regression, if not true, could cause perfectly good models to perform worse than random (Negative lift)?</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Which is the most powerful, GLM, Backwards or forwards regression techniques?</a:t>
            </a:r>
            <a:endParaRPr sz="2000" kern="0" dirty="0">
              <a:solidFill>
                <a:srgbClr val="000000"/>
              </a:solidFill>
              <a:latin typeface="Arial"/>
              <a:cs typeface="Arial"/>
              <a:sym typeface="Arial"/>
            </a:endParaRPr>
          </a:p>
        </p:txBody>
      </p:sp>
    </p:spTree>
    <p:extLst>
      <p:ext uri="{BB962C8B-B14F-4D97-AF65-F5344CB8AC3E}">
        <p14:creationId xmlns:p14="http://schemas.microsoft.com/office/powerpoint/2010/main" val="196047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a:xfrm>
            <a:off x="838200" y="462287"/>
            <a:ext cx="10515600" cy="1325563"/>
          </a:xfrm>
        </p:spPr>
        <p:txBody>
          <a:bodyPr/>
          <a:lstStyle/>
          <a:p>
            <a:r>
              <a:rPr lang="en-US"/>
              <a:t>Business Problem and Value Creation</a:t>
            </a:r>
            <a:endParaRPr lang="en-US" dirty="0"/>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p:txBody>
          <a:bodyPr/>
          <a:lstStyle/>
          <a:p>
            <a:pPr marL="0" indent="0">
              <a:buNone/>
            </a:pPr>
            <a:r>
              <a:rPr lang="en-US" dirty="0"/>
              <a:t>Focus on the right business problem is not as easy as it seems on the surface. Key questions that help to resolve to the core problem addressable by your consulting team for maximum impact</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fld id="{256CE055-ECFD-9048-9FD8-7E2D8656A4F7}" type="slidenum">
              <a:rPr lang="en-US" smtClean="0"/>
              <a:t>4</a:t>
            </a:fld>
            <a:endParaRPr lang="en-US" dirty="0"/>
          </a:p>
        </p:txBody>
      </p:sp>
      <p:sp>
        <p:nvSpPr>
          <p:cNvPr id="5" name="TextBox 4">
            <a:extLst>
              <a:ext uri="{FF2B5EF4-FFF2-40B4-BE49-F238E27FC236}">
                <a16:creationId xmlns:a16="http://schemas.microsoft.com/office/drawing/2014/main" id="{B1341986-BD79-A647-BE10-791DFFC97223}"/>
              </a:ext>
            </a:extLst>
          </p:cNvPr>
          <p:cNvSpPr txBox="1"/>
          <p:nvPr/>
        </p:nvSpPr>
        <p:spPr>
          <a:xfrm>
            <a:off x="4949394" y="127815"/>
            <a:ext cx="1874418" cy="58477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600" b="1" dirty="0">
                <a:solidFill>
                  <a:schemeClr val="tx1">
                    <a:lumMod val="75000"/>
                    <a:lumOff val="25000"/>
                  </a:schemeClr>
                </a:solidFill>
              </a:rPr>
              <a:t>The Business Problem &amp; Value</a:t>
            </a:r>
          </a:p>
        </p:txBody>
      </p:sp>
      <p:sp>
        <p:nvSpPr>
          <p:cNvPr id="6" name="TextBox 5">
            <a:extLst>
              <a:ext uri="{FF2B5EF4-FFF2-40B4-BE49-F238E27FC236}">
                <a16:creationId xmlns:a16="http://schemas.microsoft.com/office/drawing/2014/main" id="{251D9D55-41E5-3F40-90D8-56A62BAA7582}"/>
              </a:ext>
            </a:extLst>
          </p:cNvPr>
          <p:cNvSpPr txBox="1"/>
          <p:nvPr/>
        </p:nvSpPr>
        <p:spPr>
          <a:xfrm>
            <a:off x="6849911" y="257036"/>
            <a:ext cx="1071242"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7" name="TextBox 6">
            <a:extLst>
              <a:ext uri="{FF2B5EF4-FFF2-40B4-BE49-F238E27FC236}">
                <a16:creationId xmlns:a16="http://schemas.microsoft.com/office/drawing/2014/main" id="{A5856FFC-1131-734C-B3B9-CB2E5687C4CD}"/>
              </a:ext>
            </a:extLst>
          </p:cNvPr>
          <p:cNvSpPr txBox="1"/>
          <p:nvPr/>
        </p:nvSpPr>
        <p:spPr>
          <a:xfrm>
            <a:off x="7947252" y="257036"/>
            <a:ext cx="1737074" cy="461665"/>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8" name="TextBox 7">
            <a:extLst>
              <a:ext uri="{FF2B5EF4-FFF2-40B4-BE49-F238E27FC236}">
                <a16:creationId xmlns:a16="http://schemas.microsoft.com/office/drawing/2014/main" id="{84DCF697-26B3-224D-8B6E-0EE8C611B8F2}"/>
              </a:ext>
            </a:extLst>
          </p:cNvPr>
          <p:cNvSpPr txBox="1"/>
          <p:nvPr/>
        </p:nvSpPr>
        <p:spPr>
          <a:xfrm>
            <a:off x="9710425" y="247466"/>
            <a:ext cx="1076867"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9" name="TextBox 8">
            <a:extLst>
              <a:ext uri="{FF2B5EF4-FFF2-40B4-BE49-F238E27FC236}">
                <a16:creationId xmlns:a16="http://schemas.microsoft.com/office/drawing/2014/main" id="{AB826D15-D7A8-B94E-AE07-D10F3FD0B93D}"/>
              </a:ext>
            </a:extLst>
          </p:cNvPr>
          <p:cNvSpPr txBox="1"/>
          <p:nvPr/>
        </p:nvSpPr>
        <p:spPr>
          <a:xfrm>
            <a:off x="10807766" y="257036"/>
            <a:ext cx="1240799"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spTree>
    <p:extLst>
      <p:ext uri="{BB962C8B-B14F-4D97-AF65-F5344CB8AC3E}">
        <p14:creationId xmlns:p14="http://schemas.microsoft.com/office/powerpoint/2010/main" val="779611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15600" y="505981"/>
            <a:ext cx="11360800" cy="763600"/>
          </a:xfrm>
          <a:prstGeom prst="rect">
            <a:avLst/>
          </a:prstGeom>
        </p:spPr>
        <p:txBody>
          <a:bodyPr spcFirstLastPara="1" wrap="square" lIns="121900" tIns="121900" rIns="121900" bIns="121900" anchor="t" anchorCtr="0">
            <a:noAutofit/>
          </a:bodyPr>
          <a:lstStyle/>
          <a:p>
            <a:r>
              <a:rPr lang="en"/>
              <a:t>Optimizers</a:t>
            </a:r>
            <a:endParaRPr dirty="0"/>
          </a:p>
        </p:txBody>
      </p:sp>
      <p:pic>
        <p:nvPicPr>
          <p:cNvPr id="121" name="Google Shape;121;p21"/>
          <p:cNvPicPr preferRelativeResize="0"/>
          <p:nvPr/>
        </p:nvPicPr>
        <p:blipFill>
          <a:blip r:embed="rId3">
            <a:alphaModFix/>
          </a:blip>
          <a:stretch>
            <a:fillRect/>
          </a:stretch>
        </p:blipFill>
        <p:spPr>
          <a:xfrm>
            <a:off x="1817885" y="1269581"/>
            <a:ext cx="6350000" cy="3543300"/>
          </a:xfrm>
          <a:prstGeom prst="rect">
            <a:avLst/>
          </a:prstGeom>
          <a:noFill/>
          <a:ln>
            <a:noFill/>
          </a:ln>
        </p:spPr>
      </p:pic>
      <p:pic>
        <p:nvPicPr>
          <p:cNvPr id="122" name="Google Shape;122;p21"/>
          <p:cNvPicPr preferRelativeResize="0"/>
          <p:nvPr/>
        </p:nvPicPr>
        <p:blipFill>
          <a:blip r:embed="rId4">
            <a:alphaModFix/>
          </a:blip>
          <a:stretch>
            <a:fillRect/>
          </a:stretch>
        </p:blipFill>
        <p:spPr>
          <a:xfrm>
            <a:off x="8793400" y="123980"/>
            <a:ext cx="3102277" cy="1702368"/>
          </a:xfrm>
          <a:prstGeom prst="rect">
            <a:avLst/>
          </a:prstGeom>
          <a:noFill/>
          <a:ln>
            <a:noFill/>
          </a:ln>
        </p:spPr>
      </p:pic>
      <p:pic>
        <p:nvPicPr>
          <p:cNvPr id="123" name="Google Shape;123;p21"/>
          <p:cNvPicPr preferRelativeResize="0"/>
          <p:nvPr/>
        </p:nvPicPr>
        <p:blipFill>
          <a:blip r:embed="rId5">
            <a:alphaModFix/>
          </a:blip>
          <a:stretch>
            <a:fillRect/>
          </a:stretch>
        </p:blipFill>
        <p:spPr>
          <a:xfrm>
            <a:off x="9998400" y="1917322"/>
            <a:ext cx="1778000" cy="1778000"/>
          </a:xfrm>
          <a:prstGeom prst="rect">
            <a:avLst/>
          </a:prstGeom>
          <a:noFill/>
          <a:ln>
            <a:noFill/>
          </a:ln>
        </p:spPr>
      </p:pic>
      <p:graphicFrame>
        <p:nvGraphicFramePr>
          <p:cNvPr id="7" name="Google Shape;67;p15">
            <a:extLst>
              <a:ext uri="{FF2B5EF4-FFF2-40B4-BE49-F238E27FC236}">
                <a16:creationId xmlns:a16="http://schemas.microsoft.com/office/drawing/2014/main" id="{02B63168-061A-F94D-9F4A-6501BF4E4E9A}"/>
              </a:ext>
            </a:extLst>
          </p:cNvPr>
          <p:cNvGraphicFramePr/>
          <p:nvPr>
            <p:extLst>
              <p:ext uri="{D42A27DB-BD31-4B8C-83A1-F6EECF244321}">
                <p14:modId xmlns:p14="http://schemas.microsoft.com/office/powerpoint/2010/main" val="85951119"/>
              </p:ext>
            </p:extLst>
          </p:nvPr>
        </p:nvGraphicFramePr>
        <p:xfrm>
          <a:off x="3759746" y="5282262"/>
          <a:ext cx="8137278" cy="1177667"/>
        </p:xfrm>
        <a:graphic>
          <a:graphicData uri="http://schemas.openxmlformats.org/drawingml/2006/table">
            <a:tbl>
              <a:tblPr>
                <a:noFill/>
              </a:tblPr>
              <a:tblGrid>
                <a:gridCol w="1488471">
                  <a:extLst>
                    <a:ext uri="{9D8B030D-6E8A-4147-A177-3AD203B41FA5}">
                      <a16:colId xmlns:a16="http://schemas.microsoft.com/office/drawing/2014/main" val="20000"/>
                    </a:ext>
                  </a:extLst>
                </a:gridCol>
                <a:gridCol w="1502736">
                  <a:extLst>
                    <a:ext uri="{9D8B030D-6E8A-4147-A177-3AD203B41FA5}">
                      <a16:colId xmlns:a16="http://schemas.microsoft.com/office/drawing/2014/main" val="20001"/>
                    </a:ext>
                  </a:extLst>
                </a:gridCol>
                <a:gridCol w="1601972">
                  <a:extLst>
                    <a:ext uri="{9D8B030D-6E8A-4147-A177-3AD203B41FA5}">
                      <a16:colId xmlns:a16="http://schemas.microsoft.com/office/drawing/2014/main" val="20002"/>
                    </a:ext>
                  </a:extLst>
                </a:gridCol>
                <a:gridCol w="1658679">
                  <a:extLst>
                    <a:ext uri="{9D8B030D-6E8A-4147-A177-3AD203B41FA5}">
                      <a16:colId xmlns:a16="http://schemas.microsoft.com/office/drawing/2014/main" val="20005"/>
                    </a:ext>
                  </a:extLst>
                </a:gridCol>
                <a:gridCol w="1885420">
                  <a:extLst>
                    <a:ext uri="{9D8B030D-6E8A-4147-A177-3AD203B41FA5}">
                      <a16:colId xmlns:a16="http://schemas.microsoft.com/office/drawing/2014/main" val="20006"/>
                    </a:ext>
                  </a:extLst>
                </a:gridCol>
              </a:tblGrid>
              <a:tr h="1177667">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Client </a:t>
                      </a:r>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8460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90801" y="392285"/>
            <a:ext cx="11360800" cy="763600"/>
          </a:xfrm>
          <a:prstGeom prst="rect">
            <a:avLst/>
          </a:prstGeom>
        </p:spPr>
        <p:txBody>
          <a:bodyPr spcFirstLastPara="1" wrap="square" lIns="121900" tIns="121900" rIns="121900" bIns="121900" anchor="t" anchorCtr="0">
            <a:noAutofit/>
          </a:bodyPr>
          <a:lstStyle/>
          <a:p>
            <a:r>
              <a:rPr lang="en"/>
              <a:t>Statistical Significance</a:t>
            </a:r>
            <a:endParaRPr dirty="0"/>
          </a:p>
        </p:txBody>
      </p:sp>
      <p:sp>
        <p:nvSpPr>
          <p:cNvPr id="130" name="Google Shape;130;p22"/>
          <p:cNvSpPr txBox="1"/>
          <p:nvPr/>
        </p:nvSpPr>
        <p:spPr>
          <a:xfrm>
            <a:off x="3028882" y="1087982"/>
            <a:ext cx="6604800" cy="3022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kern="0" dirty="0">
                <a:solidFill>
                  <a:srgbClr val="000000"/>
                </a:solidFill>
                <a:latin typeface="Arial"/>
                <a:cs typeface="Arial"/>
                <a:sym typeface="Arial"/>
              </a:rPr>
              <a:t>What is the best significance test?</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What is the best statistical test to use for website testing?</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Which is important, statistical or business significance?</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ROI - Gathering data for ROI decisions...know your thresholds for each client and stakeholder.</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Will they care? Will it move the needle?</a:t>
            </a:r>
            <a:endParaRPr sz="2000" kern="0" dirty="0">
              <a:solidFill>
                <a:srgbClr val="000000"/>
              </a:solidFill>
              <a:latin typeface="Arial"/>
              <a:cs typeface="Arial"/>
              <a:sym typeface="Arial"/>
            </a:endParaRPr>
          </a:p>
          <a:p>
            <a:pPr defTabSz="1219170">
              <a:buClr>
                <a:srgbClr val="000000"/>
              </a:buClr>
            </a:pPr>
            <a:endParaRPr sz="2000" kern="0" dirty="0">
              <a:solidFill>
                <a:srgbClr val="000000"/>
              </a:solidFill>
              <a:latin typeface="Arial"/>
              <a:cs typeface="Arial"/>
              <a:sym typeface="Arial"/>
            </a:endParaRPr>
          </a:p>
          <a:p>
            <a:pPr defTabSz="1219170">
              <a:buClr>
                <a:srgbClr val="000000"/>
              </a:buClr>
            </a:pPr>
            <a:r>
              <a:rPr lang="en" sz="2000" kern="0" dirty="0">
                <a:solidFill>
                  <a:srgbClr val="000000"/>
                </a:solidFill>
                <a:latin typeface="Arial"/>
                <a:cs typeface="Arial"/>
                <a:sym typeface="Arial"/>
              </a:rPr>
              <a:t>I can be absolutely sure things are different and still get a yawn...Need to pivot to economic value creation</a:t>
            </a:r>
            <a:endParaRPr sz="2000" kern="0" dirty="0">
              <a:solidFill>
                <a:srgbClr val="000000"/>
              </a:solidFill>
              <a:latin typeface="Arial"/>
              <a:cs typeface="Arial"/>
              <a:sym typeface="Arial"/>
            </a:endParaRPr>
          </a:p>
        </p:txBody>
      </p:sp>
      <p:pic>
        <p:nvPicPr>
          <p:cNvPr id="131" name="Google Shape;131;p22"/>
          <p:cNvPicPr preferRelativeResize="0"/>
          <p:nvPr/>
        </p:nvPicPr>
        <p:blipFill>
          <a:blip r:embed="rId3">
            <a:alphaModFix/>
          </a:blip>
          <a:stretch>
            <a:fillRect/>
          </a:stretch>
        </p:blipFill>
        <p:spPr>
          <a:xfrm>
            <a:off x="9113520" y="78502"/>
            <a:ext cx="3013081" cy="1659933"/>
          </a:xfrm>
          <a:prstGeom prst="rect">
            <a:avLst/>
          </a:prstGeom>
          <a:noFill/>
          <a:ln>
            <a:noFill/>
          </a:ln>
        </p:spPr>
      </p:pic>
      <p:pic>
        <p:nvPicPr>
          <p:cNvPr id="132" name="Google Shape;132;p22"/>
          <p:cNvPicPr preferRelativeResize="0"/>
          <p:nvPr/>
        </p:nvPicPr>
        <p:blipFill>
          <a:blip r:embed="rId4">
            <a:alphaModFix/>
          </a:blip>
          <a:stretch>
            <a:fillRect/>
          </a:stretch>
        </p:blipFill>
        <p:spPr>
          <a:xfrm>
            <a:off x="9848768" y="1660625"/>
            <a:ext cx="2343233" cy="2343233"/>
          </a:xfrm>
          <a:prstGeom prst="rect">
            <a:avLst/>
          </a:prstGeom>
          <a:noFill/>
          <a:ln>
            <a:noFill/>
          </a:ln>
        </p:spPr>
      </p:pic>
      <p:pic>
        <p:nvPicPr>
          <p:cNvPr id="133" name="Google Shape;133;p22"/>
          <p:cNvPicPr preferRelativeResize="0"/>
          <p:nvPr/>
        </p:nvPicPr>
        <p:blipFill>
          <a:blip r:embed="rId5">
            <a:alphaModFix/>
          </a:blip>
          <a:stretch>
            <a:fillRect/>
          </a:stretch>
        </p:blipFill>
        <p:spPr>
          <a:xfrm>
            <a:off x="560596" y="1738434"/>
            <a:ext cx="2253200" cy="3381133"/>
          </a:xfrm>
          <a:prstGeom prst="rect">
            <a:avLst/>
          </a:prstGeom>
          <a:noFill/>
          <a:ln>
            <a:noFill/>
          </a:ln>
        </p:spPr>
      </p:pic>
      <p:graphicFrame>
        <p:nvGraphicFramePr>
          <p:cNvPr id="8" name="Google Shape;67;p15">
            <a:extLst>
              <a:ext uri="{FF2B5EF4-FFF2-40B4-BE49-F238E27FC236}">
                <a16:creationId xmlns:a16="http://schemas.microsoft.com/office/drawing/2014/main" id="{1D088515-DC63-2E43-862D-61662EA8D11B}"/>
              </a:ext>
            </a:extLst>
          </p:cNvPr>
          <p:cNvGraphicFramePr/>
          <p:nvPr/>
        </p:nvGraphicFramePr>
        <p:xfrm>
          <a:off x="3709034" y="5519100"/>
          <a:ext cx="8137278" cy="1177667"/>
        </p:xfrm>
        <a:graphic>
          <a:graphicData uri="http://schemas.openxmlformats.org/drawingml/2006/table">
            <a:tbl>
              <a:tblPr>
                <a:noFill/>
              </a:tblPr>
              <a:tblGrid>
                <a:gridCol w="1488471">
                  <a:extLst>
                    <a:ext uri="{9D8B030D-6E8A-4147-A177-3AD203B41FA5}">
                      <a16:colId xmlns:a16="http://schemas.microsoft.com/office/drawing/2014/main" val="20000"/>
                    </a:ext>
                  </a:extLst>
                </a:gridCol>
                <a:gridCol w="1502736">
                  <a:extLst>
                    <a:ext uri="{9D8B030D-6E8A-4147-A177-3AD203B41FA5}">
                      <a16:colId xmlns:a16="http://schemas.microsoft.com/office/drawing/2014/main" val="20001"/>
                    </a:ext>
                  </a:extLst>
                </a:gridCol>
                <a:gridCol w="1601972">
                  <a:extLst>
                    <a:ext uri="{9D8B030D-6E8A-4147-A177-3AD203B41FA5}">
                      <a16:colId xmlns:a16="http://schemas.microsoft.com/office/drawing/2014/main" val="20002"/>
                    </a:ext>
                  </a:extLst>
                </a:gridCol>
                <a:gridCol w="1658679">
                  <a:extLst>
                    <a:ext uri="{9D8B030D-6E8A-4147-A177-3AD203B41FA5}">
                      <a16:colId xmlns:a16="http://schemas.microsoft.com/office/drawing/2014/main" val="20005"/>
                    </a:ext>
                  </a:extLst>
                </a:gridCol>
                <a:gridCol w="1885420">
                  <a:extLst>
                    <a:ext uri="{9D8B030D-6E8A-4147-A177-3AD203B41FA5}">
                      <a16:colId xmlns:a16="http://schemas.microsoft.com/office/drawing/2014/main" val="20006"/>
                    </a:ext>
                  </a:extLst>
                </a:gridCol>
              </a:tblGrid>
              <a:tr h="1177667">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Client </a:t>
                      </a:r>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386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583225" y="290027"/>
            <a:ext cx="11608760" cy="763600"/>
          </a:xfrm>
          <a:prstGeom prst="rect">
            <a:avLst/>
          </a:prstGeom>
        </p:spPr>
        <p:txBody>
          <a:bodyPr spcFirstLastPara="1" wrap="square" lIns="121900" tIns="121900" rIns="121900" bIns="121900" anchor="t" anchorCtr="0">
            <a:noAutofit/>
          </a:bodyPr>
          <a:lstStyle/>
          <a:p>
            <a:r>
              <a:rPr lang="en" dirty="0"/>
              <a:t>Technique Selection – Can this be Productized?</a:t>
            </a:r>
            <a:endParaRPr dirty="0"/>
          </a:p>
        </p:txBody>
      </p:sp>
      <p:sp>
        <p:nvSpPr>
          <p:cNvPr id="140" name="Google Shape;140;p23"/>
          <p:cNvSpPr txBox="1"/>
          <p:nvPr/>
        </p:nvSpPr>
        <p:spPr>
          <a:xfrm>
            <a:off x="585998" y="998537"/>
            <a:ext cx="7927600" cy="4343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dirty="0">
                <a:solidFill>
                  <a:srgbClr val="000000"/>
                </a:solidFill>
                <a:latin typeface="Arial"/>
                <a:cs typeface="Arial"/>
                <a:sym typeface="Arial"/>
              </a:rPr>
              <a:t>Sampling Techniques - Simple/Stratified Random, PPS, Representative</a:t>
            </a:r>
            <a:endParaRPr sz="2400" kern="0" dirty="0">
              <a:solidFill>
                <a:srgbClr val="000000"/>
              </a:solidFill>
              <a:latin typeface="Arial"/>
              <a:cs typeface="Arial"/>
              <a:sym typeface="Arial"/>
            </a:endParaRPr>
          </a:p>
          <a:p>
            <a:pPr defTabSz="1219170">
              <a:buClr>
                <a:srgbClr val="000000"/>
              </a:buClr>
            </a:pPr>
            <a:endParaRPr sz="2400" kern="0" dirty="0">
              <a:solidFill>
                <a:srgbClr val="000000"/>
              </a:solidFill>
              <a:latin typeface="Arial"/>
              <a:cs typeface="Arial"/>
              <a:sym typeface="Arial"/>
            </a:endParaRPr>
          </a:p>
          <a:p>
            <a:pPr defTabSz="1219170">
              <a:buClr>
                <a:srgbClr val="000000"/>
              </a:buClr>
            </a:pPr>
            <a:r>
              <a:rPr lang="en" sz="2400" kern="0" dirty="0">
                <a:solidFill>
                  <a:srgbClr val="000000"/>
                </a:solidFill>
                <a:latin typeface="Arial"/>
                <a:cs typeface="Arial"/>
                <a:sym typeface="Arial"/>
              </a:rPr>
              <a:t>Variable Transformation, Reduction - Factor Analysis, PCA, EFA</a:t>
            </a:r>
            <a:endParaRPr sz="2400" kern="0" dirty="0">
              <a:solidFill>
                <a:srgbClr val="000000"/>
              </a:solidFill>
              <a:latin typeface="Arial"/>
              <a:cs typeface="Arial"/>
              <a:sym typeface="Arial"/>
            </a:endParaRPr>
          </a:p>
          <a:p>
            <a:pPr defTabSz="1219170">
              <a:buClr>
                <a:srgbClr val="000000"/>
              </a:buClr>
            </a:pPr>
            <a:endParaRPr sz="2400" kern="0" dirty="0">
              <a:solidFill>
                <a:srgbClr val="000000"/>
              </a:solidFill>
              <a:latin typeface="Arial"/>
              <a:cs typeface="Arial"/>
              <a:sym typeface="Arial"/>
            </a:endParaRPr>
          </a:p>
          <a:p>
            <a:pPr defTabSz="1219170">
              <a:buClr>
                <a:srgbClr val="000000"/>
              </a:buClr>
            </a:pPr>
            <a:r>
              <a:rPr lang="en" sz="2400" kern="0" dirty="0">
                <a:solidFill>
                  <a:srgbClr val="000000"/>
                </a:solidFill>
                <a:latin typeface="Arial"/>
                <a:cs typeface="Arial"/>
                <a:sym typeface="Arial"/>
              </a:rPr>
              <a:t>Cluster Analysis, CHAID, Logistic Regression, NN, RF</a:t>
            </a:r>
            <a:endParaRPr sz="2400" kern="0" dirty="0">
              <a:solidFill>
                <a:srgbClr val="000000"/>
              </a:solidFill>
              <a:latin typeface="Arial"/>
              <a:cs typeface="Arial"/>
              <a:sym typeface="Arial"/>
            </a:endParaRPr>
          </a:p>
          <a:p>
            <a:pPr defTabSz="1219170">
              <a:buClr>
                <a:srgbClr val="000000"/>
              </a:buClr>
            </a:pPr>
            <a:endParaRPr sz="2400" kern="0" dirty="0">
              <a:solidFill>
                <a:srgbClr val="000000"/>
              </a:solidFill>
              <a:latin typeface="Arial"/>
              <a:cs typeface="Arial"/>
              <a:sym typeface="Arial"/>
            </a:endParaRPr>
          </a:p>
          <a:p>
            <a:pPr defTabSz="1219170">
              <a:buClr>
                <a:srgbClr val="000000"/>
              </a:buClr>
            </a:pPr>
            <a:r>
              <a:rPr lang="en" sz="2400" kern="0" dirty="0">
                <a:solidFill>
                  <a:srgbClr val="000000"/>
                </a:solidFill>
                <a:latin typeface="Arial"/>
                <a:cs typeface="Arial"/>
                <a:sym typeface="Arial"/>
              </a:rPr>
              <a:t>ANOVA/MANOVA, A/B Test, Multivariate Testing</a:t>
            </a:r>
            <a:endParaRPr sz="2400" kern="0" dirty="0">
              <a:solidFill>
                <a:srgbClr val="000000"/>
              </a:solidFill>
              <a:latin typeface="Arial"/>
              <a:cs typeface="Arial"/>
              <a:sym typeface="Arial"/>
            </a:endParaRPr>
          </a:p>
          <a:p>
            <a:pPr defTabSz="1219170">
              <a:buClr>
                <a:srgbClr val="000000"/>
              </a:buClr>
            </a:pPr>
            <a:endParaRPr sz="2400" kern="0" dirty="0">
              <a:solidFill>
                <a:srgbClr val="000000"/>
              </a:solidFill>
              <a:latin typeface="Arial"/>
              <a:cs typeface="Arial"/>
              <a:sym typeface="Arial"/>
            </a:endParaRPr>
          </a:p>
          <a:p>
            <a:pPr defTabSz="1219170">
              <a:buClr>
                <a:srgbClr val="000000"/>
              </a:buClr>
            </a:pPr>
            <a:r>
              <a:rPr lang="en" sz="2400" kern="0" dirty="0">
                <a:solidFill>
                  <a:srgbClr val="000000"/>
                </a:solidFill>
                <a:latin typeface="Arial"/>
                <a:cs typeface="Arial"/>
                <a:sym typeface="Arial"/>
              </a:rPr>
              <a:t>Qualitative/Quantitative Research - Focus Groups, Panels, Recruiting, On-line/Phone, Small/Large Samples</a:t>
            </a:r>
            <a:endParaRPr sz="2400" kern="0" dirty="0">
              <a:solidFill>
                <a:srgbClr val="000000"/>
              </a:solidFill>
              <a:latin typeface="Arial"/>
              <a:cs typeface="Arial"/>
              <a:sym typeface="Arial"/>
            </a:endParaRPr>
          </a:p>
          <a:p>
            <a:pPr defTabSz="1219170">
              <a:buClr>
                <a:srgbClr val="000000"/>
              </a:buClr>
            </a:pPr>
            <a:endParaRPr sz="2400"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a:p>
            <a:pPr defTabSz="1219170">
              <a:buClr>
                <a:srgbClr val="000000"/>
              </a:buClr>
            </a:pPr>
            <a:endParaRPr sz="1867" kern="0" dirty="0">
              <a:solidFill>
                <a:srgbClr val="000000"/>
              </a:solidFill>
              <a:latin typeface="Arial"/>
              <a:cs typeface="Arial"/>
              <a:sym typeface="Arial"/>
            </a:endParaRPr>
          </a:p>
        </p:txBody>
      </p:sp>
      <p:pic>
        <p:nvPicPr>
          <p:cNvPr id="141" name="Google Shape;141;p23"/>
          <p:cNvPicPr preferRelativeResize="0"/>
          <p:nvPr/>
        </p:nvPicPr>
        <p:blipFill>
          <a:blip r:embed="rId3">
            <a:alphaModFix/>
          </a:blip>
          <a:stretch>
            <a:fillRect/>
          </a:stretch>
        </p:blipFill>
        <p:spPr>
          <a:xfrm>
            <a:off x="9715485" y="1418951"/>
            <a:ext cx="2476500" cy="2476500"/>
          </a:xfrm>
          <a:prstGeom prst="rect">
            <a:avLst/>
          </a:prstGeom>
          <a:noFill/>
          <a:ln>
            <a:noFill/>
          </a:ln>
        </p:spPr>
      </p:pic>
      <p:graphicFrame>
        <p:nvGraphicFramePr>
          <p:cNvPr id="6" name="Google Shape;67;p15">
            <a:extLst>
              <a:ext uri="{FF2B5EF4-FFF2-40B4-BE49-F238E27FC236}">
                <a16:creationId xmlns:a16="http://schemas.microsoft.com/office/drawing/2014/main" id="{4B0B0F14-DDE3-3948-AF56-17429AC72BED}"/>
              </a:ext>
            </a:extLst>
          </p:cNvPr>
          <p:cNvGraphicFramePr/>
          <p:nvPr/>
        </p:nvGraphicFramePr>
        <p:xfrm>
          <a:off x="3709034" y="5519100"/>
          <a:ext cx="8137278" cy="1177667"/>
        </p:xfrm>
        <a:graphic>
          <a:graphicData uri="http://schemas.openxmlformats.org/drawingml/2006/table">
            <a:tbl>
              <a:tblPr>
                <a:noFill/>
              </a:tblPr>
              <a:tblGrid>
                <a:gridCol w="1488471">
                  <a:extLst>
                    <a:ext uri="{9D8B030D-6E8A-4147-A177-3AD203B41FA5}">
                      <a16:colId xmlns:a16="http://schemas.microsoft.com/office/drawing/2014/main" val="20000"/>
                    </a:ext>
                  </a:extLst>
                </a:gridCol>
                <a:gridCol w="1502736">
                  <a:extLst>
                    <a:ext uri="{9D8B030D-6E8A-4147-A177-3AD203B41FA5}">
                      <a16:colId xmlns:a16="http://schemas.microsoft.com/office/drawing/2014/main" val="20001"/>
                    </a:ext>
                  </a:extLst>
                </a:gridCol>
                <a:gridCol w="1601972">
                  <a:extLst>
                    <a:ext uri="{9D8B030D-6E8A-4147-A177-3AD203B41FA5}">
                      <a16:colId xmlns:a16="http://schemas.microsoft.com/office/drawing/2014/main" val="20002"/>
                    </a:ext>
                  </a:extLst>
                </a:gridCol>
                <a:gridCol w="1658679">
                  <a:extLst>
                    <a:ext uri="{9D8B030D-6E8A-4147-A177-3AD203B41FA5}">
                      <a16:colId xmlns:a16="http://schemas.microsoft.com/office/drawing/2014/main" val="20005"/>
                    </a:ext>
                  </a:extLst>
                </a:gridCol>
                <a:gridCol w="1885420">
                  <a:extLst>
                    <a:ext uri="{9D8B030D-6E8A-4147-A177-3AD203B41FA5}">
                      <a16:colId xmlns:a16="http://schemas.microsoft.com/office/drawing/2014/main" val="20006"/>
                    </a:ext>
                  </a:extLst>
                </a:gridCol>
              </a:tblGrid>
              <a:tr h="1177667">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Client </a:t>
                      </a:r>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62765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Value Creation</a:t>
            </a:r>
            <a:endParaRPr/>
          </a:p>
        </p:txBody>
      </p:sp>
      <p:pic>
        <p:nvPicPr>
          <p:cNvPr id="148" name="Google Shape;148;p24"/>
          <p:cNvPicPr preferRelativeResize="0"/>
          <p:nvPr/>
        </p:nvPicPr>
        <p:blipFill>
          <a:blip r:embed="rId3">
            <a:alphaModFix/>
          </a:blip>
          <a:stretch>
            <a:fillRect/>
          </a:stretch>
        </p:blipFill>
        <p:spPr>
          <a:xfrm>
            <a:off x="6743851" y="299633"/>
            <a:ext cx="5245100" cy="1549400"/>
          </a:xfrm>
          <a:prstGeom prst="rect">
            <a:avLst/>
          </a:prstGeom>
          <a:noFill/>
          <a:ln>
            <a:noFill/>
          </a:ln>
        </p:spPr>
      </p:pic>
      <p:sp>
        <p:nvSpPr>
          <p:cNvPr id="149" name="Google Shape;149;p24"/>
          <p:cNvSpPr txBox="1"/>
          <p:nvPr/>
        </p:nvSpPr>
        <p:spPr>
          <a:xfrm>
            <a:off x="1805267" y="1979833"/>
            <a:ext cx="7534800" cy="879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dirty="0">
                <a:solidFill>
                  <a:srgbClr val="000000"/>
                </a:solidFill>
                <a:latin typeface="Arial"/>
                <a:cs typeface="Arial"/>
                <a:sym typeface="Arial"/>
              </a:rPr>
              <a:t>Cashing the check...</a:t>
            </a:r>
            <a:endParaRPr sz="2400" kern="0" dirty="0">
              <a:solidFill>
                <a:srgbClr val="000000"/>
              </a:solidFill>
              <a:latin typeface="Arial"/>
              <a:cs typeface="Arial"/>
              <a:sym typeface="Arial"/>
            </a:endParaRPr>
          </a:p>
        </p:txBody>
      </p:sp>
      <p:pic>
        <p:nvPicPr>
          <p:cNvPr id="151" name="Google Shape;151;p24"/>
          <p:cNvPicPr preferRelativeResize="0"/>
          <p:nvPr/>
        </p:nvPicPr>
        <p:blipFill>
          <a:blip r:embed="rId4">
            <a:alphaModFix/>
          </a:blip>
          <a:stretch>
            <a:fillRect/>
          </a:stretch>
        </p:blipFill>
        <p:spPr>
          <a:xfrm>
            <a:off x="3435351" y="2572285"/>
            <a:ext cx="5321300" cy="2400300"/>
          </a:xfrm>
          <a:prstGeom prst="rect">
            <a:avLst/>
          </a:prstGeom>
          <a:noFill/>
          <a:ln>
            <a:noFill/>
          </a:ln>
        </p:spPr>
      </p:pic>
      <p:graphicFrame>
        <p:nvGraphicFramePr>
          <p:cNvPr id="7" name="Google Shape;67;p15">
            <a:extLst>
              <a:ext uri="{FF2B5EF4-FFF2-40B4-BE49-F238E27FC236}">
                <a16:creationId xmlns:a16="http://schemas.microsoft.com/office/drawing/2014/main" id="{51F46574-9269-DE49-B999-B1362572A41F}"/>
              </a:ext>
            </a:extLst>
          </p:cNvPr>
          <p:cNvGraphicFramePr/>
          <p:nvPr/>
        </p:nvGraphicFramePr>
        <p:xfrm>
          <a:off x="3709034" y="5519100"/>
          <a:ext cx="8137278" cy="1177667"/>
        </p:xfrm>
        <a:graphic>
          <a:graphicData uri="http://schemas.openxmlformats.org/drawingml/2006/table">
            <a:tbl>
              <a:tblPr>
                <a:noFill/>
              </a:tblPr>
              <a:tblGrid>
                <a:gridCol w="1488471">
                  <a:extLst>
                    <a:ext uri="{9D8B030D-6E8A-4147-A177-3AD203B41FA5}">
                      <a16:colId xmlns:a16="http://schemas.microsoft.com/office/drawing/2014/main" val="20000"/>
                    </a:ext>
                  </a:extLst>
                </a:gridCol>
                <a:gridCol w="1502736">
                  <a:extLst>
                    <a:ext uri="{9D8B030D-6E8A-4147-A177-3AD203B41FA5}">
                      <a16:colId xmlns:a16="http://schemas.microsoft.com/office/drawing/2014/main" val="20001"/>
                    </a:ext>
                  </a:extLst>
                </a:gridCol>
                <a:gridCol w="1601972">
                  <a:extLst>
                    <a:ext uri="{9D8B030D-6E8A-4147-A177-3AD203B41FA5}">
                      <a16:colId xmlns:a16="http://schemas.microsoft.com/office/drawing/2014/main" val="20002"/>
                    </a:ext>
                  </a:extLst>
                </a:gridCol>
                <a:gridCol w="1658679">
                  <a:extLst>
                    <a:ext uri="{9D8B030D-6E8A-4147-A177-3AD203B41FA5}">
                      <a16:colId xmlns:a16="http://schemas.microsoft.com/office/drawing/2014/main" val="20005"/>
                    </a:ext>
                  </a:extLst>
                </a:gridCol>
                <a:gridCol w="1885420">
                  <a:extLst>
                    <a:ext uri="{9D8B030D-6E8A-4147-A177-3AD203B41FA5}">
                      <a16:colId xmlns:a16="http://schemas.microsoft.com/office/drawing/2014/main" val="20006"/>
                    </a:ext>
                  </a:extLst>
                </a:gridCol>
              </a:tblGrid>
              <a:tr h="1177667">
                <a:tc>
                  <a:txBody>
                    <a:bodyPr/>
                    <a:lstStyle/>
                    <a:p>
                      <a:pPr marL="0" lvl="0" indent="0" algn="ctr" rtl="0">
                        <a:spcBef>
                          <a:spcPts val="0"/>
                        </a:spcBef>
                        <a:spcAft>
                          <a:spcPts val="0"/>
                        </a:spcAft>
                        <a:buNone/>
                      </a:pPr>
                      <a:r>
                        <a:rPr lang="en" sz="3200" dirty="0"/>
                        <a:t>C</a:t>
                      </a:r>
                      <a:r>
                        <a:rPr lang="en" sz="1300" dirty="0"/>
                        <a:t> </a:t>
                      </a:r>
                    </a:p>
                    <a:p>
                      <a:pPr marL="0" lvl="0" indent="0" algn="ctr" rtl="0">
                        <a:spcBef>
                          <a:spcPts val="0"/>
                        </a:spcBef>
                        <a:spcAft>
                          <a:spcPts val="0"/>
                        </a:spcAft>
                        <a:buNone/>
                      </a:pPr>
                      <a:r>
                        <a:rPr lang="en" sz="1300" dirty="0"/>
                        <a:t>Client </a:t>
                      </a:r>
                    </a:p>
                    <a:p>
                      <a:pPr marL="0" lvl="0" indent="0" algn="ctr" rtl="0">
                        <a:spcBef>
                          <a:spcPts val="0"/>
                        </a:spcBef>
                        <a:spcAft>
                          <a:spcPts val="0"/>
                        </a:spcAft>
                        <a:buNone/>
                      </a:pPr>
                      <a:r>
                        <a:rPr lang="en" sz="1300" dirty="0"/>
                        <a:t>Context</a:t>
                      </a:r>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3200" dirty="0"/>
                        <a:t>R</a:t>
                      </a:r>
                      <a:endParaRPr lang="en" sz="1300" dirty="0"/>
                    </a:p>
                    <a:p>
                      <a:pPr marL="0" lvl="0" indent="0" algn="ctr" rtl="0">
                        <a:spcBef>
                          <a:spcPts val="0"/>
                        </a:spcBef>
                        <a:spcAft>
                          <a:spcPts val="0"/>
                        </a:spcAft>
                        <a:buNone/>
                      </a:pPr>
                      <a:r>
                        <a:rPr lang="en" sz="1300" dirty="0"/>
                        <a:t>Research Design</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US" sz="3200" dirty="0"/>
                        <a:t>A</a:t>
                      </a:r>
                      <a:endParaRPr lang="en-US" sz="1300" dirty="0"/>
                    </a:p>
                    <a:p>
                      <a:pPr marL="0" lvl="0" indent="0" algn="ctr" rtl="0">
                        <a:spcBef>
                          <a:spcPts val="0"/>
                        </a:spcBef>
                        <a:spcAft>
                          <a:spcPts val="0"/>
                        </a:spcAft>
                        <a:buNone/>
                      </a:pPr>
                      <a:r>
                        <a:rPr lang="en-US" sz="1300" dirty="0"/>
                        <a:t>Analytics and Technology</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lgn="ctr">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lgn="ctr">
                      <a:solidFill>
                        <a:srgbClr val="212121"/>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3200" dirty="0"/>
                        <a:t>F</a:t>
                      </a:r>
                      <a:endParaRPr lang="en" sz="1300" dirty="0"/>
                    </a:p>
                    <a:p>
                      <a:pPr marL="0" lvl="0" indent="0" algn="ctr" rtl="0">
                        <a:spcBef>
                          <a:spcPts val="0"/>
                        </a:spcBef>
                        <a:spcAft>
                          <a:spcPts val="0"/>
                        </a:spcAft>
                        <a:buNone/>
                      </a:pPr>
                      <a:r>
                        <a:rPr lang="en" sz="1300" dirty="0"/>
                        <a:t>Focus, Visuals, Communication</a:t>
                      </a:r>
                      <a:endParaRPr sz="1300" dirty="0"/>
                    </a:p>
                  </a:txBody>
                  <a:tcPr marL="121900" marR="121900" marT="121900" marB="121900" anchor="ctr">
                    <a:lnL w="9525" cap="flat" cmpd="sng" algn="ctr">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3200" dirty="0"/>
                        <a:t>T</a:t>
                      </a:r>
                      <a:endParaRPr lang="en" sz="1300" dirty="0"/>
                    </a:p>
                    <a:p>
                      <a:pPr marL="0" lvl="0" indent="0" algn="ctr" rtl="0">
                        <a:spcBef>
                          <a:spcPts val="0"/>
                        </a:spcBef>
                        <a:spcAft>
                          <a:spcPts val="0"/>
                        </a:spcAft>
                        <a:buNone/>
                      </a:pPr>
                      <a:r>
                        <a:rPr lang="en" sz="1300" dirty="0"/>
                        <a:t>Take Action to Create Value</a:t>
                      </a:r>
                      <a:endParaRPr sz="1300" dirty="0"/>
                    </a:p>
                  </a:txBody>
                  <a:tcPr marL="121900" marR="121900" marT="121900" marB="121900" anchor="ctr">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4918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426110" y="362140"/>
            <a:ext cx="11360800" cy="763600"/>
          </a:xfrm>
          <a:prstGeom prst="rect">
            <a:avLst/>
          </a:prstGeom>
        </p:spPr>
        <p:txBody>
          <a:bodyPr spcFirstLastPara="1" wrap="square" lIns="121900" tIns="121900" rIns="121900" bIns="121900" anchor="t" anchorCtr="0">
            <a:noAutofit/>
          </a:bodyPr>
          <a:lstStyle/>
          <a:p>
            <a:r>
              <a:rPr lang="en"/>
              <a:t>Overview - What have I learned in 30 years...</a:t>
            </a:r>
            <a:endParaRPr dirty="0"/>
          </a:p>
        </p:txBody>
      </p:sp>
      <p:sp>
        <p:nvSpPr>
          <p:cNvPr id="157" name="Google Shape;157;p25"/>
          <p:cNvSpPr txBox="1">
            <a:spLocks noGrp="1"/>
          </p:cNvSpPr>
          <p:nvPr>
            <p:ph type="body" idx="1"/>
          </p:nvPr>
        </p:nvSpPr>
        <p:spPr>
          <a:xfrm>
            <a:off x="563009" y="1021769"/>
            <a:ext cx="11360800" cy="4555200"/>
          </a:xfrm>
          <a:prstGeom prst="rect">
            <a:avLst/>
          </a:prstGeom>
        </p:spPr>
        <p:txBody>
          <a:bodyPr spcFirstLastPara="1" wrap="square" lIns="121900" tIns="121900" rIns="121900" bIns="121900" anchor="t" anchorCtr="0">
            <a:noAutofit/>
          </a:bodyPr>
          <a:lstStyle/>
          <a:p>
            <a:pPr marL="0" indent="0">
              <a:buNone/>
            </a:pPr>
            <a:r>
              <a:rPr lang="en" sz="2000" b="1" dirty="0"/>
              <a:t>Data Quality, Outliers and Sampling Theory </a:t>
            </a:r>
            <a:r>
              <a:rPr lang="en" sz="2000" dirty="0"/>
              <a:t>- Everything depends on the data</a:t>
            </a:r>
            <a:endParaRPr sz="2000" dirty="0"/>
          </a:p>
          <a:p>
            <a:pPr marL="0" indent="0">
              <a:spcBef>
                <a:spcPts val="2133"/>
              </a:spcBef>
              <a:buNone/>
            </a:pPr>
            <a:r>
              <a:rPr lang="en" sz="2000" b="1" dirty="0"/>
              <a:t>New Product Testing</a:t>
            </a:r>
            <a:r>
              <a:rPr lang="en" sz="2000" dirty="0"/>
              <a:t> – False positives happen...sometimes accidentally</a:t>
            </a:r>
            <a:endParaRPr sz="2000" dirty="0"/>
          </a:p>
          <a:p>
            <a:pPr marL="0" indent="0">
              <a:spcBef>
                <a:spcPts val="2133"/>
              </a:spcBef>
              <a:buNone/>
            </a:pPr>
            <a:r>
              <a:rPr lang="en" sz="2000" b="1" dirty="0"/>
              <a:t>Multi-Level Forecasting</a:t>
            </a:r>
            <a:r>
              <a:rPr lang="en" sz="2000" dirty="0"/>
              <a:t> - Timing is everything, understanding and using error </a:t>
            </a:r>
            <a:endParaRPr sz="2000" dirty="0"/>
          </a:p>
          <a:p>
            <a:pPr marL="0" indent="0">
              <a:spcBef>
                <a:spcPts val="2133"/>
              </a:spcBef>
              <a:buNone/>
            </a:pPr>
            <a:r>
              <a:rPr lang="en" sz="2000" b="1" dirty="0"/>
              <a:t>Predictive Modeling</a:t>
            </a:r>
            <a:r>
              <a:rPr lang="en" sz="2000" dirty="0"/>
              <a:t> - Take care - it is possible to do worse than random</a:t>
            </a:r>
            <a:endParaRPr sz="2000" dirty="0"/>
          </a:p>
          <a:p>
            <a:pPr marL="0" indent="0">
              <a:spcBef>
                <a:spcPts val="2133"/>
              </a:spcBef>
              <a:buNone/>
            </a:pPr>
            <a:r>
              <a:rPr lang="en" sz="2000" b="1" dirty="0"/>
              <a:t>A/B Testing</a:t>
            </a:r>
            <a:r>
              <a:rPr lang="en" sz="2000" dirty="0"/>
              <a:t> - Not all tests are created equal</a:t>
            </a:r>
            <a:endParaRPr sz="2000" dirty="0"/>
          </a:p>
          <a:p>
            <a:pPr marL="0" indent="0">
              <a:spcBef>
                <a:spcPts val="2133"/>
              </a:spcBef>
              <a:buNone/>
            </a:pPr>
            <a:r>
              <a:rPr lang="en" sz="2000" b="1" dirty="0"/>
              <a:t>Optimizers</a:t>
            </a:r>
            <a:r>
              <a:rPr lang="en" sz="2000" dirty="0"/>
              <a:t> - Garbage in...don’t optimize for the wrong outcome</a:t>
            </a:r>
            <a:endParaRPr sz="2000" dirty="0"/>
          </a:p>
          <a:p>
            <a:pPr marL="0" indent="0">
              <a:spcBef>
                <a:spcPts val="2133"/>
              </a:spcBef>
              <a:buNone/>
            </a:pPr>
            <a:r>
              <a:rPr lang="en" sz="2000" b="1" dirty="0"/>
              <a:t>Statistical Significance and Analytic Techniques</a:t>
            </a:r>
            <a:r>
              <a:rPr lang="en" sz="2000" dirty="0"/>
              <a:t> - It’s like getting an A on your mid-terms</a:t>
            </a:r>
            <a:endParaRPr sz="2000" dirty="0"/>
          </a:p>
          <a:p>
            <a:pPr marL="0" indent="0">
              <a:spcBef>
                <a:spcPts val="2133"/>
              </a:spcBef>
              <a:buNone/>
            </a:pPr>
            <a:r>
              <a:rPr lang="en" sz="2000" b="1" dirty="0"/>
              <a:t>Value Creation</a:t>
            </a:r>
            <a:r>
              <a:rPr lang="en" sz="2000" dirty="0"/>
              <a:t> - Your paycheck depends on it</a:t>
            </a:r>
            <a:endParaRPr sz="2000" dirty="0"/>
          </a:p>
          <a:p>
            <a:pPr marL="0" indent="0">
              <a:spcBef>
                <a:spcPts val="2133"/>
              </a:spcBef>
              <a:buNone/>
            </a:pPr>
            <a:endParaRPr dirty="0"/>
          </a:p>
          <a:p>
            <a:pPr marL="0" indent="0">
              <a:spcBef>
                <a:spcPts val="2133"/>
              </a:spcBef>
              <a:spcAft>
                <a:spcPts val="2133"/>
              </a:spcAft>
              <a:buNone/>
            </a:pPr>
            <a:endParaRPr dirty="0"/>
          </a:p>
        </p:txBody>
      </p:sp>
      <p:pic>
        <p:nvPicPr>
          <p:cNvPr id="158" name="Google Shape;158;p25"/>
          <p:cNvPicPr preferRelativeResize="0"/>
          <p:nvPr/>
        </p:nvPicPr>
        <p:blipFill>
          <a:blip r:embed="rId3">
            <a:alphaModFix/>
          </a:blip>
          <a:stretch>
            <a:fillRect/>
          </a:stretch>
        </p:blipFill>
        <p:spPr>
          <a:xfrm>
            <a:off x="7137764" y="4950472"/>
            <a:ext cx="2333600" cy="1052633"/>
          </a:xfrm>
          <a:prstGeom prst="rect">
            <a:avLst/>
          </a:prstGeom>
          <a:noFill/>
          <a:ln>
            <a:noFill/>
          </a:ln>
        </p:spPr>
      </p:pic>
    </p:spTree>
    <p:extLst>
      <p:ext uri="{BB962C8B-B14F-4D97-AF65-F5344CB8AC3E}">
        <p14:creationId xmlns:p14="http://schemas.microsoft.com/office/powerpoint/2010/main" val="1073693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dirty="0"/>
              <a:t>Greg Green, PhD</a:t>
            </a:r>
            <a:endParaRPr dirty="0"/>
          </a:p>
        </p:txBody>
      </p:sp>
      <p:sp>
        <p:nvSpPr>
          <p:cNvPr id="61" name="Google Shape;61;p14"/>
          <p:cNvSpPr txBox="1">
            <a:spLocks noGrp="1"/>
          </p:cNvSpPr>
          <p:nvPr>
            <p:ph type="body" idx="1"/>
          </p:nvPr>
        </p:nvSpPr>
        <p:spPr>
          <a:xfrm>
            <a:off x="415600" y="1484082"/>
            <a:ext cx="11360800" cy="5122000"/>
          </a:xfrm>
          <a:prstGeom prst="rect">
            <a:avLst/>
          </a:prstGeom>
        </p:spPr>
        <p:txBody>
          <a:bodyPr spcFirstLastPara="1" wrap="square" lIns="121900" tIns="121900" rIns="121900" bIns="121900" anchor="t" anchorCtr="0">
            <a:noAutofit/>
          </a:bodyPr>
          <a:lstStyle/>
          <a:p>
            <a:pPr marL="0" indent="0">
              <a:buNone/>
            </a:pPr>
            <a:r>
              <a:rPr lang="en" sz="2200" dirty="0"/>
              <a:t>Education, Corporate and Client Experience</a:t>
            </a:r>
            <a:endParaRPr sz="2200" dirty="0"/>
          </a:p>
          <a:p>
            <a:pPr marL="0" indent="609585">
              <a:spcBef>
                <a:spcPts val="2133"/>
              </a:spcBef>
              <a:buNone/>
            </a:pPr>
            <a:r>
              <a:rPr lang="en" sz="2200" dirty="0"/>
              <a:t>The Claremont Graduate University, PhD, Mathematics (Reliability and Statistics)</a:t>
            </a:r>
          </a:p>
          <a:p>
            <a:pPr marL="0" indent="609585">
              <a:spcBef>
                <a:spcPts val="2133"/>
              </a:spcBef>
              <a:buNone/>
            </a:pPr>
            <a:r>
              <a:rPr lang="en" sz="2200" dirty="0"/>
              <a:t>Hughes Aircraft, PwC, </a:t>
            </a:r>
            <a:r>
              <a:rPr lang="en" sz="2200" dirty="0" err="1"/>
              <a:t>Digitas</a:t>
            </a:r>
            <a:r>
              <a:rPr lang="en" sz="2200" dirty="0"/>
              <a:t>, Google, Harland Clarke Holdings, </a:t>
            </a:r>
            <a:r>
              <a:rPr lang="en" sz="2200" dirty="0" err="1"/>
              <a:t>FourThirds</a:t>
            </a:r>
            <a:r>
              <a:rPr lang="en" sz="2200" dirty="0"/>
              <a:t>, LLC</a:t>
            </a:r>
            <a:endParaRPr sz="2200" dirty="0"/>
          </a:p>
          <a:p>
            <a:pPr marL="0" indent="0">
              <a:spcBef>
                <a:spcPts val="2133"/>
              </a:spcBef>
              <a:buNone/>
            </a:pPr>
            <a:r>
              <a:rPr lang="en" sz="2200" dirty="0"/>
              <a:t>Clients/Business Partners - Citigroup, United Airlines, Coors, McDonalds, TransUnion, Bank of America, Verizon, IRS, 1-800-Contacts, GM, Google, </a:t>
            </a:r>
            <a:r>
              <a:rPr lang="en" sz="2200" dirty="0" err="1"/>
              <a:t>Lityx</a:t>
            </a:r>
            <a:r>
              <a:rPr lang="en" sz="2200" dirty="0"/>
              <a:t>, </a:t>
            </a:r>
            <a:r>
              <a:rPr lang="en" sz="2200" dirty="0" err="1"/>
              <a:t>SocialDeviant</a:t>
            </a:r>
            <a:endParaRPr lang="en" sz="2200" dirty="0"/>
          </a:p>
          <a:p>
            <a:pPr marL="0" indent="0">
              <a:spcBef>
                <a:spcPts val="2133"/>
              </a:spcBef>
              <a:buNone/>
            </a:pPr>
            <a:r>
              <a:rPr lang="en" sz="2200" dirty="0"/>
              <a:t>Current Role: Executive Director Analytics Programs, UCPE, The University of Chicago</a:t>
            </a:r>
          </a:p>
          <a:p>
            <a:pPr marL="0" indent="0">
              <a:spcBef>
                <a:spcPts val="2133"/>
              </a:spcBef>
              <a:buNone/>
            </a:pPr>
            <a:r>
              <a:rPr lang="en" sz="2200" dirty="0"/>
              <a:t>	Mission: “Empowering analytics professionals to deliver amazing outcomes”</a:t>
            </a:r>
            <a:endParaRPr sz="2200" dirty="0"/>
          </a:p>
          <a:p>
            <a:pPr marL="0" indent="0">
              <a:spcBef>
                <a:spcPts val="2133"/>
              </a:spcBef>
              <a:buNone/>
            </a:pPr>
            <a:endParaRPr dirty="0"/>
          </a:p>
          <a:p>
            <a:pPr marL="0" indent="0">
              <a:spcBef>
                <a:spcPts val="2133"/>
              </a:spcBef>
              <a:spcAft>
                <a:spcPts val="2133"/>
              </a:spcAft>
              <a:buNone/>
            </a:pPr>
            <a:endParaRPr dirty="0"/>
          </a:p>
        </p:txBody>
      </p:sp>
    </p:spTree>
    <p:extLst>
      <p:ext uri="{BB962C8B-B14F-4D97-AF65-F5344CB8AC3E}">
        <p14:creationId xmlns:p14="http://schemas.microsoft.com/office/powerpoint/2010/main" val="688618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B290-0F70-344A-8EBC-5B7E8398998F}"/>
              </a:ext>
            </a:extLst>
          </p:cNvPr>
          <p:cNvSpPr>
            <a:spLocks noGrp="1"/>
          </p:cNvSpPr>
          <p:nvPr>
            <p:ph type="ctrTitle"/>
          </p:nvPr>
        </p:nvSpPr>
        <p:spPr/>
        <p:txBody>
          <a:bodyPr/>
          <a:lstStyle/>
          <a:p>
            <a:r>
              <a:rPr lang="en-US" dirty="0"/>
              <a:t>Week 5 Deep Dive Into Mobile Data</a:t>
            </a:r>
          </a:p>
        </p:txBody>
      </p:sp>
      <p:sp>
        <p:nvSpPr>
          <p:cNvPr id="3" name="Subtitle 2">
            <a:extLst>
              <a:ext uri="{FF2B5EF4-FFF2-40B4-BE49-F238E27FC236}">
                <a16:creationId xmlns:a16="http://schemas.microsoft.com/office/drawing/2014/main" id="{C529111A-8903-9444-A550-EBD294973CA1}"/>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4B70B9B7-0D10-7A4F-B6F4-B54249FBCB09}"/>
              </a:ext>
            </a:extLst>
          </p:cNvPr>
          <p:cNvSpPr>
            <a:spLocks noGrp="1"/>
          </p:cNvSpPr>
          <p:nvPr>
            <p:ph type="sldNum" idx="12"/>
          </p:nvPr>
        </p:nvSpPr>
        <p:spPr/>
        <p:txBody>
          <a:bodyPr/>
          <a:lstStyle/>
          <a:p>
            <a:fld id="{00000000-1234-1234-1234-123412341234}" type="slidenum">
              <a:rPr lang="en" smtClean="0"/>
              <a:pPr/>
              <a:t>46</a:t>
            </a:fld>
            <a:endParaRPr lang="en"/>
          </a:p>
        </p:txBody>
      </p:sp>
    </p:spTree>
    <p:extLst>
      <p:ext uri="{BB962C8B-B14F-4D97-AF65-F5344CB8AC3E}">
        <p14:creationId xmlns:p14="http://schemas.microsoft.com/office/powerpoint/2010/main" val="696763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1B88-786B-CC40-88D8-29AE6442002F}"/>
              </a:ext>
            </a:extLst>
          </p:cNvPr>
          <p:cNvSpPr>
            <a:spLocks noGrp="1"/>
          </p:cNvSpPr>
          <p:nvPr>
            <p:ph type="ctrTitle"/>
          </p:nvPr>
        </p:nvSpPr>
        <p:spPr>
          <a:xfrm>
            <a:off x="415600" y="215002"/>
            <a:ext cx="11360800" cy="2736800"/>
          </a:xfrm>
        </p:spPr>
        <p:txBody>
          <a:bodyPr/>
          <a:lstStyle/>
          <a:p>
            <a:r>
              <a:rPr lang="en-US" dirty="0"/>
              <a:t>Mobile Location Data</a:t>
            </a:r>
          </a:p>
        </p:txBody>
      </p:sp>
      <p:sp>
        <p:nvSpPr>
          <p:cNvPr id="3" name="Subtitle 2">
            <a:extLst>
              <a:ext uri="{FF2B5EF4-FFF2-40B4-BE49-F238E27FC236}">
                <a16:creationId xmlns:a16="http://schemas.microsoft.com/office/drawing/2014/main" id="{5BD769B3-5C92-DA41-B55D-9FAAAD6779F6}"/>
              </a:ext>
            </a:extLst>
          </p:cNvPr>
          <p:cNvSpPr>
            <a:spLocks noGrp="1"/>
          </p:cNvSpPr>
          <p:nvPr>
            <p:ph type="subTitle" idx="1"/>
          </p:nvPr>
        </p:nvSpPr>
        <p:spPr>
          <a:xfrm>
            <a:off x="2075929" y="2963759"/>
            <a:ext cx="8040142" cy="1056800"/>
          </a:xfrm>
        </p:spPr>
        <p:txBody>
          <a:bodyPr/>
          <a:lstStyle/>
          <a:p>
            <a:r>
              <a:rPr lang="en-US" dirty="0"/>
              <a:t>Examine New Data Source – Determine Potential Use cases</a:t>
            </a:r>
          </a:p>
          <a:p>
            <a:endParaRPr lang="en-US" dirty="0"/>
          </a:p>
        </p:txBody>
      </p:sp>
    </p:spTree>
    <p:extLst>
      <p:ext uri="{BB962C8B-B14F-4D97-AF65-F5344CB8AC3E}">
        <p14:creationId xmlns:p14="http://schemas.microsoft.com/office/powerpoint/2010/main" val="2727261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D351-8458-CD40-AAD0-AB656EA30FF2}"/>
              </a:ext>
            </a:extLst>
          </p:cNvPr>
          <p:cNvSpPr>
            <a:spLocks noGrp="1"/>
          </p:cNvSpPr>
          <p:nvPr>
            <p:ph type="title"/>
          </p:nvPr>
        </p:nvSpPr>
        <p:spPr/>
        <p:txBody>
          <a:bodyPr/>
          <a:lstStyle/>
          <a:p>
            <a:r>
              <a:rPr lang="en-US" dirty="0"/>
              <a:t>Making Data More Human</a:t>
            </a:r>
          </a:p>
        </p:txBody>
      </p:sp>
      <p:sp>
        <p:nvSpPr>
          <p:cNvPr id="3" name="Content Placeholder 2">
            <a:extLst>
              <a:ext uri="{FF2B5EF4-FFF2-40B4-BE49-F238E27FC236}">
                <a16:creationId xmlns:a16="http://schemas.microsoft.com/office/drawing/2014/main" id="{5CF653F4-04B5-A54F-B522-12F35C185A0C}"/>
              </a:ext>
            </a:extLst>
          </p:cNvPr>
          <p:cNvSpPr>
            <a:spLocks noGrp="1"/>
          </p:cNvSpPr>
          <p:nvPr>
            <p:ph idx="1"/>
          </p:nvPr>
        </p:nvSpPr>
        <p:spPr/>
        <p:txBody>
          <a:bodyPr>
            <a:normAutofit fontScale="85000" lnSpcReduction="20000"/>
          </a:bodyPr>
          <a:lstStyle/>
          <a:p>
            <a:pPr marL="0" indent="0">
              <a:buNone/>
            </a:pPr>
            <a:r>
              <a:rPr lang="en-US" dirty="0">
                <a:hlinkClick r:id="rId2"/>
              </a:rPr>
              <a:t>Move this exercise to Canvas:</a:t>
            </a:r>
          </a:p>
          <a:p>
            <a:pPr marL="0" indent="0">
              <a:buNone/>
            </a:pPr>
            <a:r>
              <a:rPr lang="en-US" dirty="0">
                <a:hlinkClick r:id="rId2"/>
              </a:rPr>
              <a:t>https://www.ted.com/talks/jer_thorp_make_data_more_human/transcript?language=en</a:t>
            </a:r>
            <a:endParaRPr lang="en-US" dirty="0"/>
          </a:p>
          <a:p>
            <a:r>
              <a:rPr lang="en-US" dirty="0"/>
              <a:t>“By placing data into a human context, it gains meaning”</a:t>
            </a:r>
          </a:p>
          <a:p>
            <a:r>
              <a:rPr lang="en-US" dirty="0"/>
              <a:t>Discussion Challenges – </a:t>
            </a:r>
          </a:p>
          <a:p>
            <a:pPr lvl="1"/>
            <a:r>
              <a:rPr lang="en-US" dirty="0"/>
              <a:t>Identify 10 ways to make data more human and add breadth, depth and dimensionality to data</a:t>
            </a:r>
          </a:p>
          <a:p>
            <a:pPr lvl="1"/>
            <a:r>
              <a:rPr lang="en-US" dirty="0"/>
              <a:t>How does location data become more human when you add a retail grid with store meta data?</a:t>
            </a:r>
          </a:p>
          <a:p>
            <a:pPr lvl="1"/>
            <a:r>
              <a:rPr lang="en-US" dirty="0"/>
              <a:t>What season are we in while data is being gathered?</a:t>
            </a:r>
          </a:p>
          <a:p>
            <a:pPr lvl="1"/>
            <a:r>
              <a:rPr lang="en-US" dirty="0"/>
              <a:t>How does time of day matter when examining location data?</a:t>
            </a:r>
          </a:p>
          <a:p>
            <a:pPr lvl="1"/>
            <a:r>
              <a:rPr lang="en-US" dirty="0"/>
              <a:t>How granular is too granular when it comes to location?</a:t>
            </a:r>
          </a:p>
        </p:txBody>
      </p:sp>
    </p:spTree>
    <p:extLst>
      <p:ext uri="{BB962C8B-B14F-4D97-AF65-F5344CB8AC3E}">
        <p14:creationId xmlns:p14="http://schemas.microsoft.com/office/powerpoint/2010/main" val="978165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EFEE-3114-FA43-BEF7-720DDE7152EC}"/>
              </a:ext>
            </a:extLst>
          </p:cNvPr>
          <p:cNvSpPr>
            <a:spLocks noGrp="1"/>
          </p:cNvSpPr>
          <p:nvPr>
            <p:ph type="title"/>
          </p:nvPr>
        </p:nvSpPr>
        <p:spPr/>
        <p:txBody>
          <a:bodyPr/>
          <a:lstStyle/>
          <a:p>
            <a:r>
              <a:rPr lang="en-US" dirty="0"/>
              <a:t>Two versions of Mobile Location Data</a:t>
            </a:r>
          </a:p>
        </p:txBody>
      </p:sp>
      <p:sp>
        <p:nvSpPr>
          <p:cNvPr id="3" name="Text Placeholder 2">
            <a:extLst>
              <a:ext uri="{FF2B5EF4-FFF2-40B4-BE49-F238E27FC236}">
                <a16:creationId xmlns:a16="http://schemas.microsoft.com/office/drawing/2014/main" id="{C3E85C6E-D1CB-4344-B19D-198307ED859D}"/>
              </a:ext>
            </a:extLst>
          </p:cNvPr>
          <p:cNvSpPr>
            <a:spLocks noGrp="1"/>
          </p:cNvSpPr>
          <p:nvPr>
            <p:ph type="body" idx="1"/>
          </p:nvPr>
        </p:nvSpPr>
        <p:spPr>
          <a:xfrm>
            <a:off x="1097280" y="1737360"/>
            <a:ext cx="4639736" cy="736282"/>
          </a:xfrm>
        </p:spPr>
        <p:txBody>
          <a:bodyPr>
            <a:normAutofit/>
          </a:bodyPr>
          <a:lstStyle/>
          <a:p>
            <a:r>
              <a:rPr lang="en-US" dirty="0"/>
              <a:t>Location Data is only the Beginning</a:t>
            </a:r>
          </a:p>
        </p:txBody>
      </p:sp>
      <p:sp>
        <p:nvSpPr>
          <p:cNvPr id="4" name="Content Placeholder 3">
            <a:extLst>
              <a:ext uri="{FF2B5EF4-FFF2-40B4-BE49-F238E27FC236}">
                <a16:creationId xmlns:a16="http://schemas.microsoft.com/office/drawing/2014/main" id="{7CE85AF0-0A5E-6F4B-8B8A-05266F017271}"/>
              </a:ext>
            </a:extLst>
          </p:cNvPr>
          <p:cNvSpPr>
            <a:spLocks noGrp="1"/>
          </p:cNvSpPr>
          <p:nvPr>
            <p:ph sz="half" idx="2"/>
          </p:nvPr>
        </p:nvSpPr>
        <p:spPr>
          <a:xfrm>
            <a:off x="1097280" y="2590411"/>
            <a:ext cx="4639736" cy="2910821"/>
          </a:xfrm>
        </p:spPr>
        <p:txBody>
          <a:bodyPr>
            <a:normAutofit fontScale="77500" lnSpcReduction="20000"/>
          </a:bodyPr>
          <a:lstStyle/>
          <a:p>
            <a:r>
              <a:rPr lang="en-US" dirty="0">
                <a:hlinkClick r:id="rId2"/>
              </a:rPr>
              <a:t>Https://myshadow.org/trace-my-shadow</a:t>
            </a:r>
            <a:endParaRPr lang="en-US" dirty="0"/>
          </a:p>
          <a:p>
            <a:r>
              <a:rPr lang="en-US" dirty="0"/>
              <a:t>Geolocation data points:</a:t>
            </a:r>
          </a:p>
          <a:p>
            <a:pPr lvl="1"/>
            <a:r>
              <a:rPr lang="en-US" dirty="0"/>
              <a:t>@42.3986041,-86.2995789,13z</a:t>
            </a:r>
          </a:p>
          <a:p>
            <a:pPr lvl="1"/>
            <a:r>
              <a:rPr lang="en-US" dirty="0"/>
              <a:t>@41.8902048,-87.6232163,17z</a:t>
            </a:r>
          </a:p>
          <a:p>
            <a:pPr lvl="1"/>
            <a:r>
              <a:rPr lang="en-US" dirty="0"/>
              <a:t>@41.6855638,-88.1731884,12z</a:t>
            </a:r>
          </a:p>
          <a:p>
            <a:pPr lvl="1"/>
            <a:r>
              <a:rPr lang="en-US" dirty="0"/>
              <a:t>@41.6852023,-88.3833334,10z</a:t>
            </a:r>
          </a:p>
          <a:p>
            <a:pPr lvl="1"/>
            <a:r>
              <a:rPr lang="en-US" dirty="0"/>
              <a:t>@40.7765233,-112.0605693,11z</a:t>
            </a:r>
          </a:p>
          <a:p>
            <a:pPr lvl="1"/>
            <a:r>
              <a:rPr lang="en-US" dirty="0"/>
              <a:t>41°46'09.8"N 88°09'29.8"W</a:t>
            </a:r>
          </a:p>
        </p:txBody>
      </p:sp>
      <p:sp>
        <p:nvSpPr>
          <p:cNvPr id="5" name="Text Placeholder 4">
            <a:extLst>
              <a:ext uri="{FF2B5EF4-FFF2-40B4-BE49-F238E27FC236}">
                <a16:creationId xmlns:a16="http://schemas.microsoft.com/office/drawing/2014/main" id="{C9ED1E93-7EB8-3F47-AA69-11F4641EAF8E}"/>
              </a:ext>
            </a:extLst>
          </p:cNvPr>
          <p:cNvSpPr>
            <a:spLocks noGrp="1"/>
          </p:cNvSpPr>
          <p:nvPr>
            <p:ph type="body" sz="quarter" idx="3"/>
          </p:nvPr>
        </p:nvSpPr>
        <p:spPr>
          <a:xfrm>
            <a:off x="6515944" y="1737360"/>
            <a:ext cx="4639736" cy="736282"/>
          </a:xfrm>
        </p:spPr>
        <p:txBody>
          <a:bodyPr>
            <a:normAutofit/>
          </a:bodyPr>
          <a:lstStyle/>
          <a:p>
            <a:r>
              <a:rPr lang="en-US" dirty="0"/>
              <a:t>With Just a Bit of Human Context</a:t>
            </a:r>
          </a:p>
        </p:txBody>
      </p:sp>
      <p:sp>
        <p:nvSpPr>
          <p:cNvPr id="6" name="Content Placeholder 5">
            <a:extLst>
              <a:ext uri="{FF2B5EF4-FFF2-40B4-BE49-F238E27FC236}">
                <a16:creationId xmlns:a16="http://schemas.microsoft.com/office/drawing/2014/main" id="{34AFFA07-8A5C-5749-BB1D-475B61FCE08C}"/>
              </a:ext>
            </a:extLst>
          </p:cNvPr>
          <p:cNvSpPr>
            <a:spLocks noGrp="1"/>
          </p:cNvSpPr>
          <p:nvPr>
            <p:ph sz="quarter" idx="4"/>
          </p:nvPr>
        </p:nvSpPr>
        <p:spPr>
          <a:xfrm>
            <a:off x="6515944" y="2590411"/>
            <a:ext cx="5042645" cy="2910821"/>
          </a:xfrm>
        </p:spPr>
        <p:txBody>
          <a:bodyPr>
            <a:normAutofit fontScale="62500" lnSpcReduction="20000"/>
          </a:bodyPr>
          <a:lstStyle/>
          <a:p>
            <a:r>
              <a:rPr lang="en-US" dirty="0"/>
              <a:t>Vacation Spot on Lake Michigan</a:t>
            </a:r>
          </a:p>
          <a:p>
            <a:r>
              <a:rPr lang="en-US" dirty="0"/>
              <a:t>Work Downtown 455 – no recent activity (WFH)</a:t>
            </a:r>
          </a:p>
          <a:p>
            <a:r>
              <a:rPr lang="en-US" dirty="0"/>
              <a:t>Fox River Trailhead</a:t>
            </a:r>
          </a:p>
          <a:p>
            <a:r>
              <a:rPr lang="en-US" dirty="0"/>
              <a:t>Daughter at work as a middle school teacher</a:t>
            </a:r>
          </a:p>
          <a:p>
            <a:r>
              <a:rPr lang="en-US" dirty="0"/>
              <a:t>Newly Married Son buys house in Salt Lake City</a:t>
            </a:r>
          </a:p>
          <a:p>
            <a:r>
              <a:rPr lang="en-US" dirty="0"/>
              <a:t>Downtown Naperville</a:t>
            </a:r>
          </a:p>
          <a:p>
            <a:endParaRPr lang="en-US" dirty="0"/>
          </a:p>
        </p:txBody>
      </p:sp>
    </p:spTree>
    <p:extLst>
      <p:ext uri="{BB962C8B-B14F-4D97-AF65-F5344CB8AC3E}">
        <p14:creationId xmlns:p14="http://schemas.microsoft.com/office/powerpoint/2010/main" val="852375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a:xfrm>
            <a:off x="838200" y="462287"/>
            <a:ext cx="10515600" cy="1325563"/>
          </a:xfrm>
        </p:spPr>
        <p:txBody>
          <a:bodyPr/>
          <a:lstStyle/>
          <a:p>
            <a:r>
              <a:rPr lang="en-US"/>
              <a:t>Business Problem and Value Creation</a:t>
            </a:r>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fld id="{256CE055-ECFD-9048-9FD8-7E2D8656A4F7}" type="slidenum">
              <a:rPr lang="en-US" smtClean="0"/>
              <a:t>5</a:t>
            </a:fld>
            <a:endParaRPr lang="en-US" dirty="0"/>
          </a:p>
        </p:txBody>
      </p:sp>
      <p:sp>
        <p:nvSpPr>
          <p:cNvPr id="5" name="TextBox 4">
            <a:extLst>
              <a:ext uri="{FF2B5EF4-FFF2-40B4-BE49-F238E27FC236}">
                <a16:creationId xmlns:a16="http://schemas.microsoft.com/office/drawing/2014/main" id="{B1341986-BD79-A647-BE10-791DFFC97223}"/>
              </a:ext>
            </a:extLst>
          </p:cNvPr>
          <p:cNvSpPr txBox="1"/>
          <p:nvPr/>
        </p:nvSpPr>
        <p:spPr>
          <a:xfrm>
            <a:off x="4949394" y="127815"/>
            <a:ext cx="1874418" cy="584775"/>
          </a:xfrm>
          <a:prstGeom prst="rect">
            <a:avLst/>
          </a:prstGeom>
          <a:solidFill>
            <a:schemeClr val="bg1"/>
          </a:solidFill>
          <a:ln>
            <a:solidFill>
              <a:schemeClr val="tx1">
                <a:lumMod val="75000"/>
                <a:lumOff val="25000"/>
              </a:schemeClr>
            </a:solidFill>
          </a:ln>
        </p:spPr>
        <p:txBody>
          <a:bodyPr wrap="square" rtlCol="0">
            <a:spAutoFit/>
          </a:bodyPr>
          <a:lstStyle/>
          <a:p>
            <a:pPr algn="ctr"/>
            <a:r>
              <a:rPr lang="en-US" sz="1600" b="1" dirty="0">
                <a:solidFill>
                  <a:schemeClr val="tx1">
                    <a:lumMod val="75000"/>
                    <a:lumOff val="25000"/>
                  </a:schemeClr>
                </a:solidFill>
              </a:rPr>
              <a:t>The Business Problem &amp; Value</a:t>
            </a:r>
          </a:p>
        </p:txBody>
      </p:sp>
      <p:sp>
        <p:nvSpPr>
          <p:cNvPr id="6" name="TextBox 5">
            <a:extLst>
              <a:ext uri="{FF2B5EF4-FFF2-40B4-BE49-F238E27FC236}">
                <a16:creationId xmlns:a16="http://schemas.microsoft.com/office/drawing/2014/main" id="{251D9D55-41E5-3F40-90D8-56A62BAA7582}"/>
              </a:ext>
            </a:extLst>
          </p:cNvPr>
          <p:cNvSpPr txBox="1"/>
          <p:nvPr/>
        </p:nvSpPr>
        <p:spPr>
          <a:xfrm>
            <a:off x="6849911" y="257036"/>
            <a:ext cx="1071242" cy="461665"/>
          </a:xfrm>
          <a:prstGeom prst="rect">
            <a:avLst/>
          </a:prstGeom>
          <a:solidFill>
            <a:schemeClr val="bg1">
              <a:lumMod val="95000"/>
            </a:schemeClr>
          </a:solidFill>
          <a:ln>
            <a:solidFill>
              <a:schemeClr val="tx1"/>
            </a:solidFill>
          </a:ln>
        </p:spPr>
        <p:txBody>
          <a:bodyPr wrap="square" rtlCol="0">
            <a:spAutoFit/>
          </a:bodyPr>
          <a:lstStyle/>
          <a:p>
            <a:pPr algn="ctr"/>
            <a:r>
              <a:rPr lang="en-US" sz="1200" b="1" dirty="0">
                <a:solidFill>
                  <a:schemeClr val="tx1">
                    <a:lumMod val="75000"/>
                    <a:lumOff val="25000"/>
                  </a:schemeClr>
                </a:solidFill>
              </a:rPr>
              <a:t>Data Universe</a:t>
            </a:r>
          </a:p>
        </p:txBody>
      </p:sp>
      <p:sp>
        <p:nvSpPr>
          <p:cNvPr id="7" name="TextBox 6">
            <a:extLst>
              <a:ext uri="{FF2B5EF4-FFF2-40B4-BE49-F238E27FC236}">
                <a16:creationId xmlns:a16="http://schemas.microsoft.com/office/drawing/2014/main" id="{A5856FFC-1131-734C-B3B9-CB2E5687C4CD}"/>
              </a:ext>
            </a:extLst>
          </p:cNvPr>
          <p:cNvSpPr txBox="1"/>
          <p:nvPr/>
        </p:nvSpPr>
        <p:spPr>
          <a:xfrm>
            <a:off x="7947252" y="257036"/>
            <a:ext cx="1737074" cy="461665"/>
          </a:xfrm>
          <a:prstGeom prst="rect">
            <a:avLst/>
          </a:prstGeom>
          <a:solidFill>
            <a:schemeClr val="bg1">
              <a:lumMod val="65000"/>
            </a:schemeClr>
          </a:solidFill>
          <a:ln>
            <a:solidFill>
              <a:schemeClr val="tx1"/>
            </a:solidFill>
          </a:ln>
        </p:spPr>
        <p:txBody>
          <a:bodyPr wrap="square" rtlCol="0">
            <a:spAutoFit/>
          </a:bodyPr>
          <a:lstStyle/>
          <a:p>
            <a:pPr algn="ctr"/>
            <a:r>
              <a:rPr lang="en-US" sz="1200" b="1" dirty="0"/>
              <a:t>Model Development &amp; Insight</a:t>
            </a:r>
          </a:p>
        </p:txBody>
      </p:sp>
      <p:sp>
        <p:nvSpPr>
          <p:cNvPr id="8" name="TextBox 7">
            <a:extLst>
              <a:ext uri="{FF2B5EF4-FFF2-40B4-BE49-F238E27FC236}">
                <a16:creationId xmlns:a16="http://schemas.microsoft.com/office/drawing/2014/main" id="{84DCF697-26B3-224D-8B6E-0EE8C611B8F2}"/>
              </a:ext>
            </a:extLst>
          </p:cNvPr>
          <p:cNvSpPr txBox="1"/>
          <p:nvPr/>
        </p:nvSpPr>
        <p:spPr>
          <a:xfrm>
            <a:off x="9710425" y="247466"/>
            <a:ext cx="1076867" cy="461665"/>
          </a:xfrm>
          <a:prstGeom prst="rect">
            <a:avLst/>
          </a:prstGeom>
          <a:solidFill>
            <a:srgbClr val="A10000">
              <a:alpha val="69804"/>
            </a:srgbClr>
          </a:solidFill>
          <a:ln>
            <a:solidFill>
              <a:schemeClr val="tx1"/>
            </a:solidFill>
          </a:ln>
        </p:spPr>
        <p:txBody>
          <a:bodyPr wrap="square" rtlCol="0">
            <a:spAutoFit/>
          </a:bodyPr>
          <a:lstStyle/>
          <a:p>
            <a:pPr algn="ctr"/>
            <a:r>
              <a:rPr lang="en-US" sz="1200" b="1" dirty="0">
                <a:solidFill>
                  <a:schemeClr val="bg1"/>
                </a:solidFill>
              </a:rPr>
              <a:t>Insight to Action</a:t>
            </a:r>
          </a:p>
        </p:txBody>
      </p:sp>
      <p:sp>
        <p:nvSpPr>
          <p:cNvPr id="9" name="TextBox 8">
            <a:extLst>
              <a:ext uri="{FF2B5EF4-FFF2-40B4-BE49-F238E27FC236}">
                <a16:creationId xmlns:a16="http://schemas.microsoft.com/office/drawing/2014/main" id="{AB826D15-D7A8-B94E-AE07-D10F3FD0B93D}"/>
              </a:ext>
            </a:extLst>
          </p:cNvPr>
          <p:cNvSpPr txBox="1"/>
          <p:nvPr/>
        </p:nvSpPr>
        <p:spPr>
          <a:xfrm>
            <a:off x="10807766" y="257036"/>
            <a:ext cx="1240799" cy="461665"/>
          </a:xfrm>
          <a:prstGeom prst="rect">
            <a:avLst/>
          </a:prstGeom>
          <a:solidFill>
            <a:srgbClr val="800000"/>
          </a:solidFill>
          <a:ln>
            <a:solidFill>
              <a:schemeClr val="tx1"/>
            </a:solidFill>
          </a:ln>
        </p:spPr>
        <p:txBody>
          <a:bodyPr wrap="square" rtlCol="0">
            <a:spAutoFit/>
          </a:bodyPr>
          <a:lstStyle/>
          <a:p>
            <a:pPr algn="ctr"/>
            <a:r>
              <a:rPr lang="en-US" sz="1200" b="1" dirty="0">
                <a:solidFill>
                  <a:schemeClr val="bg1"/>
                </a:solidFill>
              </a:rPr>
              <a:t>Adopt &amp; Implement</a:t>
            </a:r>
          </a:p>
        </p:txBody>
      </p:sp>
      <p:graphicFrame>
        <p:nvGraphicFramePr>
          <p:cNvPr id="10" name="Content Placeholder 8">
            <a:extLst>
              <a:ext uri="{FF2B5EF4-FFF2-40B4-BE49-F238E27FC236}">
                <a16:creationId xmlns:a16="http://schemas.microsoft.com/office/drawing/2014/main" id="{63D28C87-3658-9842-82BA-33952F2FA27C}"/>
              </a:ext>
            </a:extLst>
          </p:cNvPr>
          <p:cNvGraphicFramePr>
            <a:graphicFrameLocks/>
          </p:cNvGraphicFramePr>
          <p:nvPr>
            <p:extLst>
              <p:ext uri="{D42A27DB-BD31-4B8C-83A1-F6EECF244321}">
                <p14:modId xmlns:p14="http://schemas.microsoft.com/office/powerpoint/2010/main" val="173425480"/>
              </p:ext>
            </p:extLst>
          </p:nvPr>
        </p:nvGraphicFramePr>
        <p:xfrm>
          <a:off x="838200" y="1589021"/>
          <a:ext cx="10342470" cy="4532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3018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EDE9-456E-7F49-8CF3-B29E18E6D40A}"/>
              </a:ext>
            </a:extLst>
          </p:cNvPr>
          <p:cNvSpPr>
            <a:spLocks noGrp="1"/>
          </p:cNvSpPr>
          <p:nvPr>
            <p:ph type="title"/>
          </p:nvPr>
        </p:nvSpPr>
        <p:spPr/>
        <p:txBody>
          <a:bodyPr>
            <a:normAutofit/>
          </a:bodyPr>
          <a:lstStyle/>
          <a:p>
            <a:r>
              <a:rPr lang="en-US" sz="2800" dirty="0"/>
              <a:t>What other data is needed to augment location data for context to begin to build?</a:t>
            </a:r>
          </a:p>
        </p:txBody>
      </p:sp>
      <p:sp>
        <p:nvSpPr>
          <p:cNvPr id="3" name="Content Placeholder 2">
            <a:extLst>
              <a:ext uri="{FF2B5EF4-FFF2-40B4-BE49-F238E27FC236}">
                <a16:creationId xmlns:a16="http://schemas.microsoft.com/office/drawing/2014/main" id="{24895883-5E72-F442-A2CF-FFF44C9D68ED}"/>
              </a:ext>
            </a:extLst>
          </p:cNvPr>
          <p:cNvSpPr>
            <a:spLocks noGrp="1"/>
          </p:cNvSpPr>
          <p:nvPr>
            <p:ph idx="1"/>
          </p:nvPr>
        </p:nvSpPr>
        <p:spPr>
          <a:xfrm>
            <a:off x="1076259" y="1792890"/>
            <a:ext cx="3689033" cy="3760891"/>
          </a:xfrm>
        </p:spPr>
        <p:txBody>
          <a:bodyPr>
            <a:noAutofit/>
          </a:bodyPr>
          <a:lstStyle/>
          <a:p>
            <a:r>
              <a:rPr lang="en-US" sz="2400" dirty="0"/>
              <a:t>Duration in Location</a:t>
            </a:r>
          </a:p>
          <a:p>
            <a:r>
              <a:rPr lang="en-US" sz="2400" dirty="0"/>
              <a:t>Time of day/night</a:t>
            </a:r>
          </a:p>
          <a:p>
            <a:r>
              <a:rPr lang="en-US" sz="2400" dirty="0"/>
              <a:t>Day of week</a:t>
            </a:r>
          </a:p>
          <a:p>
            <a:r>
              <a:rPr lang="en-US" sz="2400" dirty="0"/>
              <a:t>Related Devices</a:t>
            </a:r>
          </a:p>
          <a:p>
            <a:r>
              <a:rPr lang="en-US" sz="2400" dirty="0"/>
              <a:t>Speed (Walk, Run, Drive)</a:t>
            </a:r>
          </a:p>
          <a:p>
            <a:r>
              <a:rPr lang="en-US" sz="2400" dirty="0"/>
              <a:t>Activity (Social Media, Text/Email/Slack, Games, News)</a:t>
            </a:r>
          </a:p>
        </p:txBody>
      </p:sp>
      <p:sp>
        <p:nvSpPr>
          <p:cNvPr id="4" name="Content Placeholder 2">
            <a:extLst>
              <a:ext uri="{FF2B5EF4-FFF2-40B4-BE49-F238E27FC236}">
                <a16:creationId xmlns:a16="http://schemas.microsoft.com/office/drawing/2014/main" id="{22B9EDD0-754D-724C-AE59-CE9FA8B3B797}"/>
              </a:ext>
            </a:extLst>
          </p:cNvPr>
          <p:cNvSpPr txBox="1">
            <a:spLocks/>
          </p:cNvSpPr>
          <p:nvPr/>
        </p:nvSpPr>
        <p:spPr>
          <a:xfrm>
            <a:off x="6211613" y="1792890"/>
            <a:ext cx="4565332" cy="3760891"/>
          </a:xfrm>
          <a:prstGeom prst="rect">
            <a:avLst/>
          </a:prstGeom>
        </p:spPr>
        <p:txBody>
          <a:bodyPr vert="horz" lIns="0" tIns="45720" rIns="0" bIns="45720" rtlCol="0">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8 hours per day (work/home)</a:t>
            </a:r>
          </a:p>
          <a:p>
            <a:r>
              <a:rPr lang="en-US" sz="2400" dirty="0"/>
              <a:t>day/night (Work/Home)</a:t>
            </a:r>
          </a:p>
          <a:p>
            <a:r>
              <a:rPr lang="en-US" sz="2400" dirty="0"/>
              <a:t>Day of week (Work/Home)</a:t>
            </a:r>
          </a:p>
          <a:p>
            <a:r>
              <a:rPr lang="en-US" sz="2400" dirty="0"/>
              <a:t>Related Devices (Leisure, Family, Social) </a:t>
            </a:r>
          </a:p>
          <a:p>
            <a:r>
              <a:rPr lang="en-US" sz="2400" dirty="0"/>
              <a:t>Speed (Walk, Run, Drive, Commute)</a:t>
            </a:r>
          </a:p>
          <a:p>
            <a:r>
              <a:rPr lang="en-US" sz="2400" dirty="0"/>
              <a:t>Work/Leisure/Escape</a:t>
            </a:r>
          </a:p>
        </p:txBody>
      </p:sp>
    </p:spTree>
    <p:extLst>
      <p:ext uri="{BB962C8B-B14F-4D97-AF65-F5344CB8AC3E}">
        <p14:creationId xmlns:p14="http://schemas.microsoft.com/office/powerpoint/2010/main" val="15619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719-82A2-5F41-BCC6-A361AF38BC3F}"/>
              </a:ext>
            </a:extLst>
          </p:cNvPr>
          <p:cNvSpPr>
            <a:spLocks noGrp="1"/>
          </p:cNvSpPr>
          <p:nvPr>
            <p:ph type="title"/>
          </p:nvPr>
        </p:nvSpPr>
        <p:spPr/>
        <p:txBody>
          <a:bodyPr/>
          <a:lstStyle/>
          <a:p>
            <a:r>
              <a:rPr lang="en-US" dirty="0"/>
              <a:t>Additional Features Needed?</a:t>
            </a:r>
          </a:p>
        </p:txBody>
      </p:sp>
      <p:sp>
        <p:nvSpPr>
          <p:cNvPr id="3" name="Text Placeholder 2">
            <a:extLst>
              <a:ext uri="{FF2B5EF4-FFF2-40B4-BE49-F238E27FC236}">
                <a16:creationId xmlns:a16="http://schemas.microsoft.com/office/drawing/2014/main" id="{56D6E0B4-2FCA-9C4B-8BD1-9CE3B2BA8102}"/>
              </a:ext>
            </a:extLst>
          </p:cNvPr>
          <p:cNvSpPr>
            <a:spLocks noGrp="1"/>
          </p:cNvSpPr>
          <p:nvPr>
            <p:ph type="body" idx="1"/>
          </p:nvPr>
        </p:nvSpPr>
        <p:spPr>
          <a:xfrm>
            <a:off x="1097280" y="1530955"/>
            <a:ext cx="4639736" cy="736282"/>
          </a:xfrm>
        </p:spPr>
        <p:txBody>
          <a:bodyPr>
            <a:normAutofit/>
          </a:bodyPr>
          <a:lstStyle/>
          <a:p>
            <a:r>
              <a:rPr lang="en-US" sz="2400" dirty="0"/>
              <a:t>Added Sources</a:t>
            </a:r>
          </a:p>
        </p:txBody>
      </p:sp>
      <p:sp>
        <p:nvSpPr>
          <p:cNvPr id="4" name="Content Placeholder 3">
            <a:extLst>
              <a:ext uri="{FF2B5EF4-FFF2-40B4-BE49-F238E27FC236}">
                <a16:creationId xmlns:a16="http://schemas.microsoft.com/office/drawing/2014/main" id="{0C9E1BCA-5FA7-A74B-8011-A8EAB754AAEB}"/>
              </a:ext>
            </a:extLst>
          </p:cNvPr>
          <p:cNvSpPr>
            <a:spLocks noGrp="1"/>
          </p:cNvSpPr>
          <p:nvPr>
            <p:ph sz="half" idx="2"/>
          </p:nvPr>
        </p:nvSpPr>
        <p:spPr>
          <a:xfrm>
            <a:off x="1097280" y="2326109"/>
            <a:ext cx="4639736" cy="2910821"/>
          </a:xfrm>
        </p:spPr>
        <p:txBody>
          <a:bodyPr>
            <a:noAutofit/>
          </a:bodyPr>
          <a:lstStyle/>
          <a:p>
            <a:r>
              <a:rPr lang="en-US" sz="2400" dirty="0"/>
              <a:t>Retail Stores (Type, Brand, Products, Restaurant, Big Box)</a:t>
            </a:r>
          </a:p>
          <a:p>
            <a:r>
              <a:rPr lang="en-US" sz="2400" dirty="0"/>
              <a:t>Points of Interest (Hotel, Attraction, Sports)</a:t>
            </a:r>
          </a:p>
          <a:p>
            <a:r>
              <a:rPr lang="en-US" sz="2400" dirty="0"/>
              <a:t>Census, Demo, Financial</a:t>
            </a:r>
          </a:p>
          <a:p>
            <a:r>
              <a:rPr lang="en-US" sz="2400" dirty="0"/>
              <a:t>Risk, Crime, Density</a:t>
            </a:r>
          </a:p>
          <a:p>
            <a:r>
              <a:rPr lang="en-US" sz="2400" dirty="0"/>
              <a:t>Commercial, Industrial, Residential</a:t>
            </a:r>
          </a:p>
        </p:txBody>
      </p:sp>
      <p:sp>
        <p:nvSpPr>
          <p:cNvPr id="5" name="Text Placeholder 4">
            <a:extLst>
              <a:ext uri="{FF2B5EF4-FFF2-40B4-BE49-F238E27FC236}">
                <a16:creationId xmlns:a16="http://schemas.microsoft.com/office/drawing/2014/main" id="{EED45311-E98F-3D44-9E28-1901DDDB8FAF}"/>
              </a:ext>
            </a:extLst>
          </p:cNvPr>
          <p:cNvSpPr>
            <a:spLocks noGrp="1"/>
          </p:cNvSpPr>
          <p:nvPr>
            <p:ph type="body" sz="quarter" idx="3"/>
          </p:nvPr>
        </p:nvSpPr>
        <p:spPr>
          <a:xfrm>
            <a:off x="6515944" y="1516889"/>
            <a:ext cx="4639736" cy="736282"/>
          </a:xfrm>
        </p:spPr>
        <p:txBody>
          <a:bodyPr>
            <a:normAutofit/>
          </a:bodyPr>
          <a:lstStyle/>
          <a:p>
            <a:r>
              <a:rPr lang="en-US" sz="2400" dirty="0"/>
              <a:t>Upgraded Features</a:t>
            </a:r>
          </a:p>
        </p:txBody>
      </p:sp>
      <p:sp>
        <p:nvSpPr>
          <p:cNvPr id="6" name="Content Placeholder 5">
            <a:extLst>
              <a:ext uri="{FF2B5EF4-FFF2-40B4-BE49-F238E27FC236}">
                <a16:creationId xmlns:a16="http://schemas.microsoft.com/office/drawing/2014/main" id="{46E4933E-1565-C54C-8157-30314CEA53E9}"/>
              </a:ext>
            </a:extLst>
          </p:cNvPr>
          <p:cNvSpPr>
            <a:spLocks noGrp="1"/>
          </p:cNvSpPr>
          <p:nvPr>
            <p:ph sz="quarter" idx="4"/>
          </p:nvPr>
        </p:nvSpPr>
        <p:spPr>
          <a:xfrm>
            <a:off x="6515944" y="2060832"/>
            <a:ext cx="5223772" cy="2910821"/>
          </a:xfrm>
        </p:spPr>
        <p:txBody>
          <a:bodyPr>
            <a:noAutofit/>
          </a:bodyPr>
          <a:lstStyle/>
          <a:p>
            <a:r>
              <a:rPr lang="en-US" sz="2400" dirty="0"/>
              <a:t>Paths</a:t>
            </a:r>
          </a:p>
          <a:p>
            <a:r>
              <a:rPr lang="en-US" sz="2400" dirty="0"/>
              <a:t>Composite Scores (Financial, Risk)</a:t>
            </a:r>
          </a:p>
          <a:p>
            <a:r>
              <a:rPr lang="en-US" sz="2400" dirty="0"/>
              <a:t>Special Groups (Taxi/Uber, Delivery, Truck, Police)</a:t>
            </a:r>
          </a:p>
          <a:p>
            <a:r>
              <a:rPr lang="en-US" sz="2400" dirty="0"/>
              <a:t>Child, Mom, Commuter</a:t>
            </a:r>
          </a:p>
          <a:p>
            <a:r>
              <a:rPr lang="en-US" sz="2400" dirty="0"/>
              <a:t>Special Devices (Multi, Early Adopter, Old)</a:t>
            </a:r>
          </a:p>
          <a:p>
            <a:r>
              <a:rPr lang="en-US" sz="2400" dirty="0"/>
              <a:t>Home, Work, School, Grocery</a:t>
            </a:r>
          </a:p>
        </p:txBody>
      </p:sp>
    </p:spTree>
    <p:extLst>
      <p:ext uri="{BB962C8B-B14F-4D97-AF65-F5344CB8AC3E}">
        <p14:creationId xmlns:p14="http://schemas.microsoft.com/office/powerpoint/2010/main" val="522738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6"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52D879F-29BE-F042-B9E1-2271A015B665}"/>
              </a:ext>
            </a:extLst>
          </p:cNvPr>
          <p:cNvSpPr>
            <a:spLocks noGrp="1"/>
          </p:cNvSpPr>
          <p:nvPr>
            <p:ph type="title"/>
          </p:nvPr>
        </p:nvSpPr>
        <p:spPr>
          <a:xfrm>
            <a:off x="1047280" y="717273"/>
            <a:ext cx="10306520" cy="1325563"/>
          </a:xfrm>
        </p:spPr>
        <p:txBody>
          <a:bodyPr vert="horz" lIns="91440" tIns="45720" rIns="91440" bIns="45720" rtlCol="0" anchor="ctr">
            <a:normAutofit/>
          </a:bodyPr>
          <a:lstStyle/>
          <a:p>
            <a:pPr>
              <a:lnSpc>
                <a:spcPct val="90000"/>
              </a:lnSpc>
            </a:pPr>
            <a:r>
              <a:rPr lang="en-US" sz="4000" dirty="0">
                <a:solidFill>
                  <a:srgbClr val="FFFFFF"/>
                </a:solidFill>
                <a:latin typeface="+mj-lt"/>
                <a:cs typeface="+mj-cs"/>
              </a:rPr>
              <a:t>Visualizing Location – </a:t>
            </a:r>
            <a:r>
              <a:rPr lang="en-US" sz="4000" dirty="0" err="1">
                <a:solidFill>
                  <a:srgbClr val="FFFFFF"/>
                </a:solidFill>
                <a:latin typeface="+mj-lt"/>
                <a:cs typeface="+mj-cs"/>
              </a:rPr>
              <a:t>Springbreak</a:t>
            </a:r>
            <a:r>
              <a:rPr lang="en-US" sz="4000" dirty="0">
                <a:solidFill>
                  <a:srgbClr val="FFFFFF"/>
                </a:solidFill>
                <a:latin typeface="+mj-lt"/>
                <a:cs typeface="+mj-cs"/>
              </a:rPr>
              <a:t> </a:t>
            </a:r>
          </a:p>
        </p:txBody>
      </p:sp>
      <p:sp>
        <p:nvSpPr>
          <p:cNvPr id="10" name="Content Placeholder 9">
            <a:extLst>
              <a:ext uri="{FF2B5EF4-FFF2-40B4-BE49-F238E27FC236}">
                <a16:creationId xmlns:a16="http://schemas.microsoft.com/office/drawing/2014/main" id="{52354A5C-1D92-FC48-951C-D3AF6984F7CC}"/>
              </a:ext>
            </a:extLst>
          </p:cNvPr>
          <p:cNvSpPr>
            <a:spLocks noGrp="1"/>
          </p:cNvSpPr>
          <p:nvPr>
            <p:ph idx="1"/>
          </p:nvPr>
        </p:nvSpPr>
        <p:spPr>
          <a:xfrm>
            <a:off x="1424904" y="2494450"/>
            <a:ext cx="4053545" cy="3563159"/>
          </a:xfrm>
        </p:spPr>
        <p:txBody>
          <a:bodyPr vert="horz" lIns="91440" tIns="45720" rIns="91440" bIns="45720" rtlCol="0">
            <a:normAutofit/>
          </a:bodyPr>
          <a:lstStyle/>
          <a:p>
            <a:pPr marL="0" indent="0">
              <a:lnSpc>
                <a:spcPct val="90000"/>
              </a:lnSpc>
              <a:spcAft>
                <a:spcPts val="600"/>
              </a:spcAft>
              <a:buNone/>
            </a:pPr>
            <a:r>
              <a:rPr lang="en-US" sz="2400" dirty="0">
                <a:latin typeface="+mn-lt"/>
                <a:cs typeface="+mn-cs"/>
              </a:rPr>
              <a:t>Video:</a:t>
            </a:r>
          </a:p>
          <a:p>
            <a:pPr>
              <a:lnSpc>
                <a:spcPct val="90000"/>
              </a:lnSpc>
              <a:spcAft>
                <a:spcPts val="600"/>
              </a:spcAft>
            </a:pPr>
            <a:r>
              <a:rPr lang="en-US" sz="2400" dirty="0">
                <a:latin typeface="+mn-lt"/>
                <a:cs typeface="+mn-cs"/>
              </a:rPr>
              <a:t>Mobile devices of beach-goers are selected and tracked in subsequent weeks to understand the potential spread of the virus post </a:t>
            </a:r>
            <a:r>
              <a:rPr lang="en-US" sz="2400" dirty="0" err="1">
                <a:latin typeface="+mn-lt"/>
                <a:cs typeface="+mn-cs"/>
              </a:rPr>
              <a:t>springbreak</a:t>
            </a:r>
            <a:r>
              <a:rPr lang="en-US" sz="2400" dirty="0">
                <a:latin typeface="+mn-lt"/>
                <a:cs typeface="+mn-cs"/>
              </a:rPr>
              <a:t>.</a:t>
            </a:r>
          </a:p>
        </p:txBody>
      </p:sp>
      <p:pic>
        <p:nvPicPr>
          <p:cNvPr id="5" name="Picture 4">
            <a:extLst>
              <a:ext uri="{FF2B5EF4-FFF2-40B4-BE49-F238E27FC236}">
                <a16:creationId xmlns:a16="http://schemas.microsoft.com/office/drawing/2014/main" id="{E8FBCB05-C12B-5D42-8EAA-5F0D9359D2CD}"/>
              </a:ext>
            </a:extLst>
          </p:cNvPr>
          <p:cNvPicPr>
            <a:picLocks noChangeAspect="1"/>
          </p:cNvPicPr>
          <p:nvPr/>
        </p:nvPicPr>
        <p:blipFill rotWithShape="1">
          <a:blip r:embed="rId2"/>
          <a:srcRect l="3138" r="1848" b="-1"/>
          <a:stretch/>
        </p:blipFill>
        <p:spPr>
          <a:xfrm>
            <a:off x="5312536" y="2042835"/>
            <a:ext cx="7382738" cy="5477973"/>
          </a:xfrm>
          <a:prstGeom prst="rect">
            <a:avLst/>
          </a:prstGeom>
        </p:spPr>
      </p:pic>
    </p:spTree>
    <p:extLst>
      <p:ext uri="{BB962C8B-B14F-4D97-AF65-F5344CB8AC3E}">
        <p14:creationId xmlns:p14="http://schemas.microsoft.com/office/powerpoint/2010/main" val="306487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4AF377-2FAD-E645-A9FC-F87348ECEA50}"/>
              </a:ext>
            </a:extLst>
          </p:cNvPr>
          <p:cNvSpPr>
            <a:spLocks noGrp="1"/>
          </p:cNvSpPr>
          <p:nvPr>
            <p:ph type="sldNum" sz="quarter" idx="12"/>
          </p:nvPr>
        </p:nvSpPr>
        <p:spPr/>
        <p:txBody>
          <a:bodyPr/>
          <a:lstStyle/>
          <a:p>
            <a:fld id="{256CE055-ECFD-9048-9FD8-7E2D8656A4F7}" type="slidenum">
              <a:rPr lang="en-US" smtClean="0"/>
              <a:pPr/>
              <a:t>53</a:t>
            </a:fld>
            <a:endParaRPr lang="en-US" dirty="0"/>
          </a:p>
        </p:txBody>
      </p:sp>
      <p:pic>
        <p:nvPicPr>
          <p:cNvPr id="3" name="Online Media 3" descr="Spring Break vs. COVID19: The Real Impact of Ignoring Social Distancing">
            <a:hlinkClick r:id="" action="ppaction://media"/>
            <a:extLst>
              <a:ext uri="{FF2B5EF4-FFF2-40B4-BE49-F238E27FC236}">
                <a16:creationId xmlns:a16="http://schemas.microsoft.com/office/drawing/2014/main" id="{CC847237-8538-AC46-9BF1-9F4A0EA138DB}"/>
              </a:ext>
            </a:extLst>
          </p:cNvPr>
          <p:cNvPicPr>
            <a:picLocks noRot="1" noChangeAspect="1"/>
          </p:cNvPicPr>
          <p:nvPr>
            <a:videoFile r:link="rId1"/>
          </p:nvPr>
        </p:nvPicPr>
        <p:blipFill>
          <a:blip r:embed="rId3"/>
          <a:stretch>
            <a:fillRect/>
          </a:stretch>
        </p:blipFill>
        <p:spPr>
          <a:xfrm>
            <a:off x="3258883" y="0"/>
            <a:ext cx="8711979" cy="6529162"/>
          </a:xfrm>
          <a:prstGeom prst="rect">
            <a:avLst/>
          </a:prstGeom>
        </p:spPr>
      </p:pic>
      <p:sp>
        <p:nvSpPr>
          <p:cNvPr id="4" name="Content Placeholder 9">
            <a:extLst>
              <a:ext uri="{FF2B5EF4-FFF2-40B4-BE49-F238E27FC236}">
                <a16:creationId xmlns:a16="http://schemas.microsoft.com/office/drawing/2014/main" id="{FF9477CD-ACCB-A549-950D-10696B2C1087}"/>
              </a:ext>
            </a:extLst>
          </p:cNvPr>
          <p:cNvSpPr txBox="1">
            <a:spLocks/>
          </p:cNvSpPr>
          <p:nvPr/>
        </p:nvSpPr>
        <p:spPr>
          <a:xfrm>
            <a:off x="221137" y="897143"/>
            <a:ext cx="2692183" cy="356315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spcAft>
                <a:spcPts val="600"/>
              </a:spcAft>
              <a:buNone/>
            </a:pPr>
            <a:r>
              <a:rPr lang="en-US" sz="2400" dirty="0">
                <a:latin typeface="+mn-lt"/>
                <a:cs typeface="+mn-cs"/>
              </a:rPr>
              <a:t>Video:</a:t>
            </a:r>
          </a:p>
          <a:p>
            <a:pPr marL="0" indent="0">
              <a:lnSpc>
                <a:spcPct val="90000"/>
              </a:lnSpc>
              <a:spcAft>
                <a:spcPts val="600"/>
              </a:spcAft>
              <a:buNone/>
            </a:pPr>
            <a:r>
              <a:rPr lang="en-US" sz="2400" dirty="0">
                <a:latin typeface="+mn-lt"/>
                <a:cs typeface="+mn-cs"/>
              </a:rPr>
              <a:t>Mobile devices of beach-goers are selected and tracked in subsequent weeks to understand the potential spread of the virus post </a:t>
            </a:r>
            <a:r>
              <a:rPr lang="en-US" sz="2400" dirty="0" err="1">
                <a:latin typeface="+mn-lt"/>
                <a:cs typeface="+mn-cs"/>
              </a:rPr>
              <a:t>springbreak</a:t>
            </a:r>
            <a:r>
              <a:rPr lang="en-US" sz="2400" dirty="0">
                <a:latin typeface="+mn-lt"/>
                <a:cs typeface="+mn-cs"/>
              </a:rPr>
              <a:t>.</a:t>
            </a:r>
          </a:p>
        </p:txBody>
      </p:sp>
    </p:spTree>
    <p:extLst>
      <p:ext uri="{BB962C8B-B14F-4D97-AF65-F5344CB8AC3E}">
        <p14:creationId xmlns:p14="http://schemas.microsoft.com/office/powerpoint/2010/main" val="254831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719-82A2-5F41-BCC6-A361AF38BC3F}"/>
              </a:ext>
            </a:extLst>
          </p:cNvPr>
          <p:cNvSpPr>
            <a:spLocks noGrp="1"/>
          </p:cNvSpPr>
          <p:nvPr>
            <p:ph type="title"/>
          </p:nvPr>
        </p:nvSpPr>
        <p:spPr>
          <a:xfrm>
            <a:off x="1097277" y="86906"/>
            <a:ext cx="10058400" cy="1450757"/>
          </a:xfrm>
        </p:spPr>
        <p:txBody>
          <a:bodyPr/>
          <a:lstStyle/>
          <a:p>
            <a:r>
              <a:rPr lang="en-US" dirty="0"/>
              <a:t>Develop, Train and Validate</a:t>
            </a:r>
          </a:p>
        </p:txBody>
      </p:sp>
      <p:sp>
        <p:nvSpPr>
          <p:cNvPr id="3" name="Text Placeholder 2">
            <a:extLst>
              <a:ext uri="{FF2B5EF4-FFF2-40B4-BE49-F238E27FC236}">
                <a16:creationId xmlns:a16="http://schemas.microsoft.com/office/drawing/2014/main" id="{56D6E0B4-2FCA-9C4B-8BD1-9CE3B2BA8102}"/>
              </a:ext>
            </a:extLst>
          </p:cNvPr>
          <p:cNvSpPr>
            <a:spLocks noGrp="1"/>
          </p:cNvSpPr>
          <p:nvPr>
            <p:ph type="body" idx="1"/>
          </p:nvPr>
        </p:nvSpPr>
        <p:spPr>
          <a:xfrm>
            <a:off x="1097274" y="1169522"/>
            <a:ext cx="4830556" cy="736282"/>
          </a:xfrm>
        </p:spPr>
        <p:txBody>
          <a:bodyPr>
            <a:noAutofit/>
          </a:bodyPr>
          <a:lstStyle/>
          <a:p>
            <a:r>
              <a:rPr lang="en-US" sz="2400" dirty="0"/>
              <a:t>Some types of AI Learning</a:t>
            </a:r>
          </a:p>
        </p:txBody>
      </p:sp>
      <p:pic>
        <p:nvPicPr>
          <p:cNvPr id="8" name="Content Placeholder 7" descr="A screenshot of a cell phone&#10;&#10;Description automatically generated">
            <a:extLst>
              <a:ext uri="{FF2B5EF4-FFF2-40B4-BE49-F238E27FC236}">
                <a16:creationId xmlns:a16="http://schemas.microsoft.com/office/drawing/2014/main" id="{0CC8821D-FBEF-B54B-9A78-7CBA9BE1837F}"/>
              </a:ext>
            </a:extLst>
          </p:cNvPr>
          <p:cNvPicPr>
            <a:picLocks noGrp="1" noChangeAspect="1"/>
          </p:cNvPicPr>
          <p:nvPr>
            <p:ph sz="half" idx="2"/>
          </p:nvPr>
        </p:nvPicPr>
        <p:blipFill rotWithShape="1">
          <a:blip r:embed="rId2"/>
          <a:srcRect b="4319"/>
          <a:stretch/>
        </p:blipFill>
        <p:spPr>
          <a:xfrm>
            <a:off x="1016452" y="1791104"/>
            <a:ext cx="4998029" cy="4105200"/>
          </a:xfrm>
        </p:spPr>
      </p:pic>
      <p:sp>
        <p:nvSpPr>
          <p:cNvPr id="5" name="Text Placeholder 4">
            <a:extLst>
              <a:ext uri="{FF2B5EF4-FFF2-40B4-BE49-F238E27FC236}">
                <a16:creationId xmlns:a16="http://schemas.microsoft.com/office/drawing/2014/main" id="{EED45311-E98F-3D44-9E28-1901DDDB8FAF}"/>
              </a:ext>
            </a:extLst>
          </p:cNvPr>
          <p:cNvSpPr>
            <a:spLocks noGrp="1"/>
          </p:cNvSpPr>
          <p:nvPr>
            <p:ph type="body" sz="quarter" idx="3"/>
          </p:nvPr>
        </p:nvSpPr>
        <p:spPr>
          <a:xfrm>
            <a:off x="6515943" y="1169522"/>
            <a:ext cx="5045435" cy="736282"/>
          </a:xfrm>
        </p:spPr>
        <p:txBody>
          <a:bodyPr>
            <a:noAutofit/>
          </a:bodyPr>
          <a:lstStyle/>
          <a:p>
            <a:r>
              <a:rPr lang="en-US" sz="2400" dirty="0"/>
              <a:t>Using Robust Location Data</a:t>
            </a:r>
          </a:p>
        </p:txBody>
      </p:sp>
      <p:sp>
        <p:nvSpPr>
          <p:cNvPr id="6" name="Content Placeholder 5">
            <a:extLst>
              <a:ext uri="{FF2B5EF4-FFF2-40B4-BE49-F238E27FC236}">
                <a16:creationId xmlns:a16="http://schemas.microsoft.com/office/drawing/2014/main" id="{46E4933E-1565-C54C-8157-30314CEA53E9}"/>
              </a:ext>
            </a:extLst>
          </p:cNvPr>
          <p:cNvSpPr>
            <a:spLocks noGrp="1"/>
          </p:cNvSpPr>
          <p:nvPr>
            <p:ph sz="quarter" idx="4"/>
          </p:nvPr>
        </p:nvSpPr>
        <p:spPr>
          <a:xfrm>
            <a:off x="6515944" y="1910199"/>
            <a:ext cx="5392277" cy="2910821"/>
          </a:xfrm>
        </p:spPr>
        <p:txBody>
          <a:bodyPr>
            <a:noAutofit/>
          </a:bodyPr>
          <a:lstStyle/>
          <a:p>
            <a:r>
              <a:rPr lang="en-US" sz="2200" dirty="0"/>
              <a:t>Predict Intent to Purchase an Auto (Repair Visits, Maintenance, New/Used Car)</a:t>
            </a:r>
          </a:p>
          <a:p>
            <a:r>
              <a:rPr lang="en-US" sz="2200" dirty="0"/>
              <a:t>Develop Features of Shopping Behavior</a:t>
            </a:r>
          </a:p>
          <a:p>
            <a:r>
              <a:rPr lang="en-US" sz="2200" dirty="0"/>
              <a:t>Predict Based on Store Type Visits (Grocery, Clothing, Mall, Sporting Goods)</a:t>
            </a:r>
          </a:p>
          <a:p>
            <a:r>
              <a:rPr lang="en-US" sz="2200" dirty="0"/>
              <a:t>Frequent Diners, Mid-tier vs Luxury Restaurant vs Fast Food</a:t>
            </a:r>
          </a:p>
          <a:p>
            <a:r>
              <a:rPr lang="en-US" sz="2200" dirty="0"/>
              <a:t>Predict Higher Risk Car Insurance</a:t>
            </a:r>
          </a:p>
        </p:txBody>
      </p:sp>
    </p:spTree>
    <p:extLst>
      <p:ext uri="{BB962C8B-B14F-4D97-AF65-F5344CB8AC3E}">
        <p14:creationId xmlns:p14="http://schemas.microsoft.com/office/powerpoint/2010/main" val="1464685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719-82A2-5F41-BCC6-A361AF38BC3F}"/>
              </a:ext>
            </a:extLst>
          </p:cNvPr>
          <p:cNvSpPr>
            <a:spLocks noGrp="1"/>
          </p:cNvSpPr>
          <p:nvPr>
            <p:ph type="title"/>
          </p:nvPr>
        </p:nvSpPr>
        <p:spPr>
          <a:xfrm>
            <a:off x="1097280" y="30149"/>
            <a:ext cx="10058400" cy="1450757"/>
          </a:xfrm>
        </p:spPr>
        <p:txBody>
          <a:bodyPr/>
          <a:lstStyle/>
          <a:p>
            <a:r>
              <a:rPr lang="en-US" dirty="0"/>
              <a:t>Develop, Train and Validate</a:t>
            </a:r>
          </a:p>
        </p:txBody>
      </p:sp>
      <p:sp>
        <p:nvSpPr>
          <p:cNvPr id="3" name="Text Placeholder 2">
            <a:extLst>
              <a:ext uri="{FF2B5EF4-FFF2-40B4-BE49-F238E27FC236}">
                <a16:creationId xmlns:a16="http://schemas.microsoft.com/office/drawing/2014/main" id="{56D6E0B4-2FCA-9C4B-8BD1-9CE3B2BA8102}"/>
              </a:ext>
            </a:extLst>
          </p:cNvPr>
          <p:cNvSpPr>
            <a:spLocks noGrp="1"/>
          </p:cNvSpPr>
          <p:nvPr>
            <p:ph type="body" idx="1"/>
          </p:nvPr>
        </p:nvSpPr>
        <p:spPr>
          <a:xfrm>
            <a:off x="1097278" y="1448624"/>
            <a:ext cx="8873610" cy="736282"/>
          </a:xfrm>
        </p:spPr>
        <p:txBody>
          <a:bodyPr>
            <a:noAutofit/>
          </a:bodyPr>
          <a:lstStyle/>
          <a:p>
            <a:r>
              <a:rPr lang="en-US" sz="2400" dirty="0"/>
              <a:t>Managing Data to Train and Validate - Discussion</a:t>
            </a:r>
          </a:p>
        </p:txBody>
      </p:sp>
      <p:sp>
        <p:nvSpPr>
          <p:cNvPr id="7" name="Content Placeholder 6">
            <a:extLst>
              <a:ext uri="{FF2B5EF4-FFF2-40B4-BE49-F238E27FC236}">
                <a16:creationId xmlns:a16="http://schemas.microsoft.com/office/drawing/2014/main" id="{E5DA8916-AD1C-964D-9687-79204FCF8D92}"/>
              </a:ext>
            </a:extLst>
          </p:cNvPr>
          <p:cNvSpPr>
            <a:spLocks noGrp="1"/>
          </p:cNvSpPr>
          <p:nvPr>
            <p:ph sz="half" idx="2"/>
          </p:nvPr>
        </p:nvSpPr>
        <p:spPr>
          <a:xfrm>
            <a:off x="1097279" y="2326406"/>
            <a:ext cx="9078079" cy="2910821"/>
          </a:xfrm>
        </p:spPr>
        <p:txBody>
          <a:bodyPr>
            <a:noAutofit/>
          </a:bodyPr>
          <a:lstStyle/>
          <a:p>
            <a:pPr lvl="1"/>
            <a:r>
              <a:rPr lang="en-US" sz="2000" dirty="0"/>
              <a:t>Random Split (50/50, 90/10)</a:t>
            </a:r>
          </a:p>
          <a:p>
            <a:pPr lvl="1"/>
            <a:r>
              <a:rPr lang="en-US" sz="2000" dirty="0"/>
              <a:t>Timing Split (Period 1-90/91-100, Month 1-22/23-24, Day 1-60/61-90)</a:t>
            </a:r>
          </a:p>
          <a:p>
            <a:pPr lvl="1"/>
            <a:r>
              <a:rPr lang="en-US" sz="2000" dirty="0"/>
              <a:t>Label Concentration (Over sample signal)</a:t>
            </a:r>
          </a:p>
          <a:p>
            <a:pPr lvl="1"/>
            <a:r>
              <a:rPr lang="en-US" sz="2000" dirty="0"/>
              <a:t>Outlier Detection, Influence and Sensitivity</a:t>
            </a:r>
          </a:p>
          <a:p>
            <a:pPr lvl="1"/>
            <a:r>
              <a:rPr lang="en-US" sz="2000" dirty="0"/>
              <a:t>Merge for Final Model Development to Utilize full data</a:t>
            </a:r>
          </a:p>
        </p:txBody>
      </p:sp>
    </p:spTree>
    <p:extLst>
      <p:ext uri="{BB962C8B-B14F-4D97-AF65-F5344CB8AC3E}">
        <p14:creationId xmlns:p14="http://schemas.microsoft.com/office/powerpoint/2010/main" val="368119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719-82A2-5F41-BCC6-A361AF38BC3F}"/>
              </a:ext>
            </a:extLst>
          </p:cNvPr>
          <p:cNvSpPr>
            <a:spLocks noGrp="1"/>
          </p:cNvSpPr>
          <p:nvPr>
            <p:ph type="title"/>
          </p:nvPr>
        </p:nvSpPr>
        <p:spPr>
          <a:xfrm>
            <a:off x="1097280" y="30149"/>
            <a:ext cx="10058400" cy="1450757"/>
          </a:xfrm>
        </p:spPr>
        <p:txBody>
          <a:bodyPr/>
          <a:lstStyle/>
          <a:p>
            <a:r>
              <a:rPr lang="en-US" dirty="0"/>
              <a:t>Forecasting with Test Data – Discussion Examples:</a:t>
            </a:r>
          </a:p>
        </p:txBody>
      </p:sp>
      <p:sp>
        <p:nvSpPr>
          <p:cNvPr id="6" name="Content Placeholder 5">
            <a:extLst>
              <a:ext uri="{FF2B5EF4-FFF2-40B4-BE49-F238E27FC236}">
                <a16:creationId xmlns:a16="http://schemas.microsoft.com/office/drawing/2014/main" id="{46E4933E-1565-C54C-8157-30314CEA53E9}"/>
              </a:ext>
            </a:extLst>
          </p:cNvPr>
          <p:cNvSpPr>
            <a:spLocks noGrp="1"/>
          </p:cNvSpPr>
          <p:nvPr>
            <p:ph sz="quarter" idx="4"/>
          </p:nvPr>
        </p:nvSpPr>
        <p:spPr>
          <a:xfrm>
            <a:off x="1818167" y="1480906"/>
            <a:ext cx="9537405" cy="2910821"/>
          </a:xfrm>
        </p:spPr>
        <p:txBody>
          <a:bodyPr>
            <a:noAutofit/>
          </a:bodyPr>
          <a:lstStyle/>
          <a:p>
            <a:r>
              <a:rPr lang="en-US" sz="2200" dirty="0"/>
              <a:t>Predict Intent to Purchase an Auto (Repair Visits, Maintenance, New/Used Car)</a:t>
            </a:r>
          </a:p>
          <a:p>
            <a:r>
              <a:rPr lang="en-US" sz="2200" dirty="0"/>
              <a:t>Develop Features of Shopping Behavior</a:t>
            </a:r>
          </a:p>
          <a:p>
            <a:r>
              <a:rPr lang="en-US" sz="2200" dirty="0"/>
              <a:t>Predict Based on Store Type Visits (Grocery, Clothing, Mall, Sporting Goods)</a:t>
            </a:r>
          </a:p>
          <a:p>
            <a:r>
              <a:rPr lang="en-US" sz="2200" dirty="0"/>
              <a:t>Frequent Diners, Mid-tier vs Luxury Restaurant vs Fast Food</a:t>
            </a:r>
          </a:p>
          <a:p>
            <a:r>
              <a:rPr lang="en-US" sz="2200" dirty="0"/>
              <a:t>Predict Higher Risk Car Insurance</a:t>
            </a:r>
          </a:p>
        </p:txBody>
      </p:sp>
    </p:spTree>
    <p:extLst>
      <p:ext uri="{BB962C8B-B14F-4D97-AF65-F5344CB8AC3E}">
        <p14:creationId xmlns:p14="http://schemas.microsoft.com/office/powerpoint/2010/main" val="1349705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719-82A2-5F41-BCC6-A361AF38BC3F}"/>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56D6E0B4-2FCA-9C4B-8BD1-9CE3B2BA8102}"/>
              </a:ext>
            </a:extLst>
          </p:cNvPr>
          <p:cNvSpPr>
            <a:spLocks noGrp="1"/>
          </p:cNvSpPr>
          <p:nvPr>
            <p:ph type="body" idx="1"/>
          </p:nvPr>
        </p:nvSpPr>
        <p:spPr>
          <a:xfrm>
            <a:off x="400345" y="2466689"/>
            <a:ext cx="6221171" cy="653986"/>
          </a:xfrm>
        </p:spPr>
        <p:txBody>
          <a:bodyPr>
            <a:noAutofit/>
          </a:bodyPr>
          <a:lstStyle/>
          <a:p>
            <a:r>
              <a:rPr lang="en-US" sz="2400" dirty="0"/>
              <a:t>“Lean AI: How innovative startups use Artificial Intelligence to grow” by </a:t>
            </a:r>
            <a:r>
              <a:rPr lang="en-US" sz="2400" dirty="0" err="1"/>
              <a:t>Lomit</a:t>
            </a:r>
            <a:r>
              <a:rPr lang="en-US" sz="2400" dirty="0"/>
              <a:t> Patel</a:t>
            </a:r>
          </a:p>
        </p:txBody>
      </p:sp>
      <p:sp>
        <p:nvSpPr>
          <p:cNvPr id="7" name="Text Placeholder 6">
            <a:extLst>
              <a:ext uri="{FF2B5EF4-FFF2-40B4-BE49-F238E27FC236}">
                <a16:creationId xmlns:a16="http://schemas.microsoft.com/office/drawing/2014/main" id="{C14043C9-E349-5C41-86AC-09EA00039B31}"/>
              </a:ext>
            </a:extLst>
          </p:cNvPr>
          <p:cNvSpPr>
            <a:spLocks noGrp="1"/>
          </p:cNvSpPr>
          <p:nvPr>
            <p:ph type="body" sz="quarter" idx="3"/>
          </p:nvPr>
        </p:nvSpPr>
        <p:spPr/>
        <p:txBody>
          <a:bodyPr>
            <a:normAutofit/>
          </a:bodyPr>
          <a:lstStyle/>
          <a:p>
            <a:endParaRPr lang="en-US" dirty="0"/>
          </a:p>
        </p:txBody>
      </p:sp>
      <p:sp>
        <p:nvSpPr>
          <p:cNvPr id="10" name="Content Placeholder 9">
            <a:extLst>
              <a:ext uri="{FF2B5EF4-FFF2-40B4-BE49-F238E27FC236}">
                <a16:creationId xmlns:a16="http://schemas.microsoft.com/office/drawing/2014/main" id="{7D1D31AB-CEA7-4D46-86D0-7151A5468A22}"/>
              </a:ext>
            </a:extLst>
          </p:cNvPr>
          <p:cNvSpPr>
            <a:spLocks noGrp="1"/>
          </p:cNvSpPr>
          <p:nvPr>
            <p:ph sz="quarter" idx="4"/>
          </p:nvPr>
        </p:nvSpPr>
        <p:spPr/>
        <p:txBody>
          <a:bodyPr/>
          <a:lstStyle/>
          <a:p>
            <a:endParaRPr lang="en-US" dirty="0"/>
          </a:p>
        </p:txBody>
      </p:sp>
      <p:pic>
        <p:nvPicPr>
          <p:cNvPr id="14" name="Content Placeholder 13" descr="A screenshot of a cell phone&#10;&#10;Description automatically generated">
            <a:extLst>
              <a:ext uri="{FF2B5EF4-FFF2-40B4-BE49-F238E27FC236}">
                <a16:creationId xmlns:a16="http://schemas.microsoft.com/office/drawing/2014/main" id="{95D3BC6F-EEE7-D74F-8C5F-C162C23F651D}"/>
              </a:ext>
            </a:extLst>
          </p:cNvPr>
          <p:cNvPicPr>
            <a:picLocks noGrp="1" noChangeAspect="1"/>
          </p:cNvPicPr>
          <p:nvPr>
            <p:ph sz="half" idx="2"/>
          </p:nvPr>
        </p:nvPicPr>
        <p:blipFill rotWithShape="1">
          <a:blip r:embed="rId2"/>
          <a:srcRect t="18318" b="14825"/>
          <a:stretch/>
        </p:blipFill>
        <p:spPr>
          <a:xfrm>
            <a:off x="6515944" y="446893"/>
            <a:ext cx="3474741" cy="4603531"/>
          </a:xfrm>
        </p:spPr>
      </p:pic>
    </p:spTree>
    <p:extLst>
      <p:ext uri="{BB962C8B-B14F-4D97-AF65-F5344CB8AC3E}">
        <p14:creationId xmlns:p14="http://schemas.microsoft.com/office/powerpoint/2010/main" val="82217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Wrap-up	</a:t>
            </a:r>
            <a:endParaRPr/>
          </a:p>
        </p:txBody>
      </p:sp>
      <p:sp>
        <p:nvSpPr>
          <p:cNvPr id="172" name="Google Shape;172;p27"/>
          <p:cNvSpPr txBox="1"/>
          <p:nvPr/>
        </p:nvSpPr>
        <p:spPr>
          <a:xfrm>
            <a:off x="4604700" y="1975300"/>
            <a:ext cx="7534800" cy="879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2800" kern="0" dirty="0">
                <a:solidFill>
                  <a:srgbClr val="000000"/>
                </a:solidFill>
                <a:latin typeface="Arial"/>
                <a:cs typeface="Arial"/>
                <a:sym typeface="Arial"/>
              </a:rPr>
              <a:t>?</a:t>
            </a:r>
            <a:endParaRPr sz="12800" kern="0" dirty="0">
              <a:solidFill>
                <a:srgbClr val="000000"/>
              </a:solidFill>
              <a:latin typeface="Arial"/>
              <a:cs typeface="Arial"/>
              <a:sym typeface="Arial"/>
            </a:endParaRPr>
          </a:p>
        </p:txBody>
      </p:sp>
    </p:spTree>
    <p:extLst>
      <p:ext uri="{BB962C8B-B14F-4D97-AF65-F5344CB8AC3E}">
        <p14:creationId xmlns:p14="http://schemas.microsoft.com/office/powerpoint/2010/main" val="99804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a:xfrm>
            <a:off x="838200" y="462287"/>
            <a:ext cx="10515600" cy="1325563"/>
          </a:xfrm>
        </p:spPr>
        <p:txBody>
          <a:bodyPr/>
          <a:lstStyle/>
          <a:p>
            <a:r>
              <a:rPr lang="en-US" dirty="0"/>
              <a:t>SMART Goals – Exercise: Bring a Problem</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fld id="{256CE055-ECFD-9048-9FD8-7E2D8656A4F7}" type="slidenum">
              <a:rPr lang="en-US" smtClean="0"/>
              <a:t>6</a:t>
            </a:fld>
            <a:endParaRPr lang="en-US" dirty="0"/>
          </a:p>
        </p:txBody>
      </p:sp>
      <p:sp>
        <p:nvSpPr>
          <p:cNvPr id="12" name="TextBox 11"/>
          <p:cNvSpPr txBox="1"/>
          <p:nvPr/>
        </p:nvSpPr>
        <p:spPr>
          <a:xfrm>
            <a:off x="968188" y="1868339"/>
            <a:ext cx="10276461" cy="2215991"/>
          </a:xfrm>
          <a:prstGeom prst="rect">
            <a:avLst/>
          </a:prstGeom>
          <a:noFill/>
        </p:spPr>
        <p:txBody>
          <a:bodyPr wrap="square" rtlCol="0">
            <a:spAutoFit/>
          </a:bodyPr>
          <a:lstStyle/>
          <a:p>
            <a:r>
              <a:rPr lang="en-US" sz="2400" b="1" dirty="0"/>
              <a:t>SMART</a:t>
            </a:r>
            <a:r>
              <a:rPr lang="en-US" sz="2400" dirty="0"/>
              <a:t> = </a:t>
            </a:r>
            <a:r>
              <a:rPr lang="en-US" sz="2400" b="1" u="sng" dirty="0"/>
              <a:t>S</a:t>
            </a:r>
            <a:r>
              <a:rPr lang="en-US" sz="2400" dirty="0"/>
              <a:t>pecific – </a:t>
            </a:r>
            <a:r>
              <a:rPr lang="en-US" sz="2400" b="1" u="sng" dirty="0"/>
              <a:t>M</a:t>
            </a:r>
            <a:r>
              <a:rPr lang="en-US" sz="2400" dirty="0"/>
              <a:t>easurable – </a:t>
            </a:r>
            <a:r>
              <a:rPr lang="en-US" sz="2400" b="1" u="sng" dirty="0"/>
              <a:t>A</a:t>
            </a:r>
            <a:r>
              <a:rPr lang="en-US" sz="2400" dirty="0"/>
              <a:t>ctionable – </a:t>
            </a:r>
            <a:r>
              <a:rPr lang="en-US" sz="2400" b="1" u="sng" dirty="0"/>
              <a:t>R</a:t>
            </a:r>
            <a:r>
              <a:rPr lang="en-US" sz="2400" dirty="0"/>
              <a:t>elevant – </a:t>
            </a:r>
            <a:r>
              <a:rPr lang="en-US" sz="2400" b="1" u="sng" dirty="0"/>
              <a:t>T</a:t>
            </a:r>
            <a:r>
              <a:rPr lang="en-US" sz="2400" dirty="0"/>
              <a:t>imebound</a:t>
            </a:r>
          </a:p>
          <a:p>
            <a:endParaRPr lang="en-US" sz="2400" dirty="0"/>
          </a:p>
          <a:p>
            <a:r>
              <a:rPr lang="en-US" dirty="0"/>
              <a:t>The primary goal of this framework is the refinement of goals to make them substantively more action oriented. Typically, every aspect of a goal provided by a client, boss or colleague can be refine and improved by applying this framework in a discussion or debate with your team.</a:t>
            </a:r>
          </a:p>
          <a:p>
            <a:r>
              <a:rPr lang="en-US" dirty="0"/>
              <a:t>Examples: </a:t>
            </a:r>
          </a:p>
          <a:p>
            <a:endParaRPr lang="en-US" dirty="0"/>
          </a:p>
        </p:txBody>
      </p:sp>
    </p:spTree>
    <p:extLst>
      <p:ext uri="{BB962C8B-B14F-4D97-AF65-F5344CB8AC3E}">
        <p14:creationId xmlns:p14="http://schemas.microsoft.com/office/powerpoint/2010/main" val="116507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a:xfrm>
            <a:off x="838200" y="462287"/>
            <a:ext cx="10515600" cy="1325563"/>
          </a:xfrm>
        </p:spPr>
        <p:txBody>
          <a:bodyPr/>
          <a:lstStyle/>
          <a:p>
            <a:r>
              <a:rPr lang="en-US" dirty="0"/>
              <a:t>SMART Goals – Examples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fld id="{256CE055-ECFD-9048-9FD8-7E2D8656A4F7}" type="slidenum">
              <a:rPr lang="en-US" smtClean="0"/>
              <a:t>7</a:t>
            </a:fld>
            <a:endParaRPr lang="en-US" dirty="0"/>
          </a:p>
        </p:txBody>
      </p:sp>
      <p:graphicFrame>
        <p:nvGraphicFramePr>
          <p:cNvPr id="5" name="Diagram 4">
            <a:extLst>
              <a:ext uri="{FF2B5EF4-FFF2-40B4-BE49-F238E27FC236}">
                <a16:creationId xmlns:a16="http://schemas.microsoft.com/office/drawing/2014/main" id="{7403B077-3DE7-FD45-AC5A-C39207459986}"/>
              </a:ext>
            </a:extLst>
          </p:cNvPr>
          <p:cNvGraphicFramePr/>
          <p:nvPr>
            <p:extLst>
              <p:ext uri="{D42A27DB-BD31-4B8C-83A1-F6EECF244321}">
                <p14:modId xmlns:p14="http://schemas.microsoft.com/office/powerpoint/2010/main" val="3097199354"/>
              </p:ext>
            </p:extLst>
          </p:nvPr>
        </p:nvGraphicFramePr>
        <p:xfrm>
          <a:off x="520995" y="1626780"/>
          <a:ext cx="11238613" cy="4167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249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a:xfrm>
            <a:off x="838200" y="462287"/>
            <a:ext cx="10515600" cy="1325563"/>
          </a:xfrm>
        </p:spPr>
        <p:txBody>
          <a:bodyPr/>
          <a:lstStyle/>
          <a:p>
            <a:r>
              <a:rPr lang="en-US" dirty="0"/>
              <a:t>SMART Goals – Example Problems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fld id="{256CE055-ECFD-9048-9FD8-7E2D8656A4F7}" type="slidenum">
              <a:rPr lang="en-US" smtClean="0"/>
              <a:t>8</a:t>
            </a:fld>
            <a:endParaRPr lang="en-US" dirty="0"/>
          </a:p>
        </p:txBody>
      </p:sp>
      <p:sp>
        <p:nvSpPr>
          <p:cNvPr id="12" name="TextBox 11"/>
          <p:cNvSpPr txBox="1"/>
          <p:nvPr/>
        </p:nvSpPr>
        <p:spPr>
          <a:xfrm>
            <a:off x="968188" y="1631577"/>
            <a:ext cx="11080377" cy="3447098"/>
          </a:xfrm>
          <a:prstGeom prst="rect">
            <a:avLst/>
          </a:prstGeom>
          <a:noFill/>
        </p:spPr>
        <p:txBody>
          <a:bodyPr wrap="square" rtlCol="0">
            <a:spAutoFit/>
          </a:bodyPr>
          <a:lstStyle/>
          <a:p>
            <a:r>
              <a:rPr lang="en-US" sz="2400" b="1" dirty="0"/>
              <a:t>Goals (Prior to SMART application)</a:t>
            </a:r>
          </a:p>
          <a:p>
            <a:pPr marL="384048" lvl="2" indent="0">
              <a:buNone/>
            </a:pPr>
            <a:r>
              <a:rPr lang="en-US" sz="2400" dirty="0"/>
              <a:t>1) </a:t>
            </a:r>
            <a:r>
              <a:rPr lang="en-US" sz="2000" dirty="0"/>
              <a:t>Build a Consumer Offer Model that is Better than Existing Logistic Regression for Verizon </a:t>
            </a:r>
          </a:p>
          <a:p>
            <a:pPr marL="384048" lvl="2" indent="0">
              <a:buNone/>
            </a:pPr>
            <a:r>
              <a:rPr lang="en-US" sz="2000" dirty="0"/>
              <a:t>2) Turn-around Declining Revenue on Flagship Product Line for 3M </a:t>
            </a:r>
          </a:p>
          <a:p>
            <a:pPr marL="384048" lvl="2" indent="0">
              <a:buNone/>
            </a:pPr>
            <a:r>
              <a:rPr lang="en-US" sz="2000" dirty="0"/>
              <a:t>3) Increase volume for consumer product brand without discounting price</a:t>
            </a:r>
          </a:p>
          <a:p>
            <a:pPr marL="384048" lvl="2" indent="0">
              <a:buNone/>
            </a:pPr>
            <a:r>
              <a:rPr lang="en-US" sz="2000" dirty="0"/>
              <a:t>4) Increase forecast accuracy of revenue and earnings per share for portfolio companies</a:t>
            </a:r>
          </a:p>
          <a:p>
            <a:pPr marL="384048" lvl="2" indent="0">
              <a:buNone/>
            </a:pPr>
            <a:r>
              <a:rPr lang="en-US" sz="2000" dirty="0"/>
              <a:t>5) Increase economic impact of data science team</a:t>
            </a:r>
          </a:p>
          <a:p>
            <a:pPr marL="384048" lvl="2" indent="0">
              <a:buNone/>
            </a:pPr>
            <a:endParaRPr lang="en-US" sz="2400" dirty="0"/>
          </a:p>
          <a:p>
            <a:r>
              <a:rPr lang="en-US" sz="2000" dirty="0"/>
              <a:t>Or – Bring a goal from work and attempt to upgrade the quality, achievability and time to impact of that goal using the SMART framework.</a:t>
            </a:r>
          </a:p>
          <a:p>
            <a:endParaRPr lang="en-US" dirty="0"/>
          </a:p>
        </p:txBody>
      </p:sp>
    </p:spTree>
    <p:extLst>
      <p:ext uri="{BB962C8B-B14F-4D97-AF65-F5344CB8AC3E}">
        <p14:creationId xmlns:p14="http://schemas.microsoft.com/office/powerpoint/2010/main" val="165671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1B290-0F70-344A-8EBC-5B7E8398998F}"/>
              </a:ext>
            </a:extLst>
          </p:cNvPr>
          <p:cNvSpPr>
            <a:spLocks noGrp="1"/>
          </p:cNvSpPr>
          <p:nvPr>
            <p:ph type="ctrTitle"/>
          </p:nvPr>
        </p:nvSpPr>
        <p:spPr/>
        <p:txBody>
          <a:bodyPr/>
          <a:lstStyle/>
          <a:p>
            <a:r>
              <a:rPr lang="en-US" dirty="0"/>
              <a:t>Data Universe</a:t>
            </a:r>
          </a:p>
        </p:txBody>
      </p:sp>
      <p:sp>
        <p:nvSpPr>
          <p:cNvPr id="3" name="Subtitle 2">
            <a:extLst>
              <a:ext uri="{FF2B5EF4-FFF2-40B4-BE49-F238E27FC236}">
                <a16:creationId xmlns:a16="http://schemas.microsoft.com/office/drawing/2014/main" id="{C529111A-8903-9444-A550-EBD294973CA1}"/>
              </a:ext>
            </a:extLst>
          </p:cNvPr>
          <p:cNvSpPr>
            <a:spLocks noGrp="1"/>
          </p:cNvSpPr>
          <p:nvPr>
            <p:ph type="subTitle" idx="1"/>
          </p:nvPr>
        </p:nvSpPr>
        <p:spPr/>
        <p:txBody>
          <a:bodyPr/>
          <a:lstStyle/>
          <a:p>
            <a:r>
              <a:rPr lang="en-US" dirty="0"/>
              <a:t>Section 2</a:t>
            </a:r>
          </a:p>
        </p:txBody>
      </p:sp>
      <p:sp>
        <p:nvSpPr>
          <p:cNvPr id="4" name="Slide Number Placeholder 3">
            <a:extLst>
              <a:ext uri="{FF2B5EF4-FFF2-40B4-BE49-F238E27FC236}">
                <a16:creationId xmlns:a16="http://schemas.microsoft.com/office/drawing/2014/main" id="{4B70B9B7-0D10-7A4F-B6F4-B54249FBCB09}"/>
              </a:ext>
            </a:extLst>
          </p:cNvPr>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1489095983"/>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4213</Words>
  <Application>Microsoft Macintosh PowerPoint</Application>
  <PresentationFormat>Widescreen</PresentationFormat>
  <Paragraphs>617</Paragraphs>
  <Slides>58</Slides>
  <Notes>14</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58</vt:i4>
      </vt:variant>
    </vt:vector>
  </HeadingPairs>
  <TitlesOfParts>
    <vt:vector size="65" baseType="lpstr">
      <vt:lpstr>Adobe Garamond Pro</vt:lpstr>
      <vt:lpstr>Arial</vt:lpstr>
      <vt:lpstr>Arial Black</vt:lpstr>
      <vt:lpstr>Calibri</vt:lpstr>
      <vt:lpstr>Office Theme</vt:lpstr>
      <vt:lpstr>2_Office Theme</vt:lpstr>
      <vt:lpstr>1_Office Theme</vt:lpstr>
      <vt:lpstr>PowerPoint Presentation</vt:lpstr>
      <vt:lpstr>PowerPoint Presentation</vt:lpstr>
      <vt:lpstr>Business Problem &amp; Value</vt:lpstr>
      <vt:lpstr>Business Problem and Value Creation</vt:lpstr>
      <vt:lpstr>Business Problem and Value Creation</vt:lpstr>
      <vt:lpstr>SMART Goals – Exercise: Bring a Problem</vt:lpstr>
      <vt:lpstr>SMART Goals – Examples</vt:lpstr>
      <vt:lpstr>SMART Goals – Example Problems</vt:lpstr>
      <vt:lpstr>Data Universe</vt:lpstr>
      <vt:lpstr>Data Universe</vt:lpstr>
      <vt:lpstr>Data Universe – Key Questions</vt:lpstr>
      <vt:lpstr>Marketing Example</vt:lpstr>
      <vt:lpstr>Model Development and Insight</vt:lpstr>
      <vt:lpstr>Big Data Sources</vt:lpstr>
      <vt:lpstr>Model Development and Insight</vt:lpstr>
      <vt:lpstr>Model Development and Insight</vt:lpstr>
      <vt:lpstr>Model Development Maturity</vt:lpstr>
      <vt:lpstr>Insight to Action</vt:lpstr>
      <vt:lpstr>Insight to Action (Action Orientation)</vt:lpstr>
      <vt:lpstr>Insight to Action (Action Orientation)</vt:lpstr>
      <vt:lpstr>Insight to Action Business Case</vt:lpstr>
      <vt:lpstr>Adopt and Implement</vt:lpstr>
      <vt:lpstr>Adoption and Implementation</vt:lpstr>
      <vt:lpstr>Adoption and Implementation</vt:lpstr>
      <vt:lpstr>Adoption and Full Scale Examples</vt:lpstr>
      <vt:lpstr>References:</vt:lpstr>
      <vt:lpstr>Week 5: Model Development and Insights</vt:lpstr>
      <vt:lpstr>Model Development and Insight</vt:lpstr>
      <vt:lpstr>Model Development and Insight</vt:lpstr>
      <vt:lpstr>Model Case Study – Team Project (3-4 people per team)</vt:lpstr>
      <vt:lpstr>LPGA Golf Professional Data (See Link in Canvas)</vt:lpstr>
      <vt:lpstr>Week 5 - Pitfalls in Projects</vt:lpstr>
      <vt:lpstr>Framework for Pitfalls - CRAFT </vt:lpstr>
      <vt:lpstr>New Product Testing</vt:lpstr>
      <vt:lpstr>Data Quality and Sampling </vt:lpstr>
      <vt:lpstr>Forecasting Models and Inventory</vt:lpstr>
      <vt:lpstr>Multi-Level Forecasting</vt:lpstr>
      <vt:lpstr>A/B Testing - Refinement </vt:lpstr>
      <vt:lpstr>Predictive Modeling</vt:lpstr>
      <vt:lpstr>Optimizers</vt:lpstr>
      <vt:lpstr>Statistical Significance</vt:lpstr>
      <vt:lpstr>Technique Selection – Can this be Productized?</vt:lpstr>
      <vt:lpstr>Value Creation</vt:lpstr>
      <vt:lpstr>Overview - What have I learned in 30 years...</vt:lpstr>
      <vt:lpstr>Greg Green, PhD</vt:lpstr>
      <vt:lpstr>Week 5 Deep Dive Into Mobile Data</vt:lpstr>
      <vt:lpstr>Mobile Location Data</vt:lpstr>
      <vt:lpstr>Making Data More Human</vt:lpstr>
      <vt:lpstr>Two versions of Mobile Location Data</vt:lpstr>
      <vt:lpstr>What other data is needed to augment location data for context to begin to build?</vt:lpstr>
      <vt:lpstr>Additional Features Needed?</vt:lpstr>
      <vt:lpstr>Visualizing Location – Springbreak </vt:lpstr>
      <vt:lpstr>PowerPoint Presentation</vt:lpstr>
      <vt:lpstr>Develop, Train and Validate</vt:lpstr>
      <vt:lpstr>Develop, Train and Validate</vt:lpstr>
      <vt:lpstr>Forecasting with Test Data – Discussion Examples:</vt:lpstr>
      <vt:lpstr>References</vt:lpstr>
      <vt:lpstr>Wrap-up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Green</dc:creator>
  <cp:lastModifiedBy>Greg Green</cp:lastModifiedBy>
  <cp:revision>3</cp:revision>
  <dcterms:created xsi:type="dcterms:W3CDTF">2020-08-15T00:58:06Z</dcterms:created>
  <dcterms:modified xsi:type="dcterms:W3CDTF">2020-08-15T01:14:58Z</dcterms:modified>
</cp:coreProperties>
</file>